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574" r:id="rId2"/>
    <p:sldId id="598" r:id="rId3"/>
    <p:sldId id="599" r:id="rId4"/>
    <p:sldId id="613" r:id="rId5"/>
    <p:sldId id="576" r:id="rId6"/>
    <p:sldId id="577" r:id="rId7"/>
    <p:sldId id="603" r:id="rId8"/>
    <p:sldId id="608" r:id="rId9"/>
    <p:sldId id="604" r:id="rId10"/>
    <p:sldId id="560" r:id="rId11"/>
    <p:sldId id="581" r:id="rId12"/>
    <p:sldId id="562" r:id="rId13"/>
    <p:sldId id="610" r:id="rId14"/>
    <p:sldId id="563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606" r:id="rId24"/>
    <p:sldId id="609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000" b="1" kern="1200">
        <a:solidFill>
          <a:schemeClr val="accent1"/>
        </a:solidFill>
        <a:latin typeface="Times New Roman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  <a:srgbClr val="003366"/>
    <a:srgbClr val="0000FF"/>
    <a:srgbClr val="FFFF00"/>
    <a:srgbClr val="0066CC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06" autoAdjust="0"/>
  </p:normalViewPr>
  <p:slideViewPr>
    <p:cSldViewPr>
      <p:cViewPr>
        <p:scale>
          <a:sx n="100" d="100"/>
          <a:sy n="100" d="100"/>
        </p:scale>
        <p:origin x="-119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45D73C7-6E69-6542-BCB6-167505D234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0553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F319EE3-97EF-5B42-8478-29BECD3EC46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7331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A5EE425A-F34A-EA4C-9954-FDEF7D46F546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 smtClean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0E139404-86AD-184E-9AD5-19BC9C71A2F3}" type="slidenum">
              <a:rPr lang="en-US" altLang="zh-CN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10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23A79F8E-D097-1740-90E7-1D57AEA82849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11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5BAD1819-8F8A-864D-BA53-2A00B2CBC5B1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12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88F8CC7-D527-0941-BCD6-CB645B61C849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13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617BEF5D-63FD-4C44-A698-509430C4FA50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14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2" tIns="46646" rIns="93292" bIns="46646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E9D1E439-C066-1649-BD9B-CC75671E89D5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15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2" tIns="46646" rIns="93292" bIns="46646"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/>
            <a:fld id="{9CC57992-407B-3740-8FD1-029D435611ED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/>
              <a:t>2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CA0BB8E-D253-7842-88CB-FEB68E7FCD88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20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7E761104-1E37-E74C-936D-81A698522464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21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112BD9B5-D197-8B45-9DE4-E82A7159DCF6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22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2" tIns="46646" rIns="93292" bIns="46646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28EB58F0-C9A1-2641-A7C2-B383DFB3F58C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23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2" tIns="46646" rIns="93292" bIns="46646"/>
          <a:lstStyle/>
          <a:p>
            <a:pPr eaLnBrk="1" hangingPunct="1"/>
            <a:endParaRPr lang="zh-CN" altLang="en-US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4" rIns="93168" bIns="46584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949F88F-22DA-904B-88EB-CD839D978931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24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/>
            <a:fld id="{49F6559E-D88B-9147-97C7-A5EA16F0229D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/>
              <a:t>3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027FBFA4-8C74-1145-865F-3643968C0D5C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4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zh-CN" dirty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4064" indent="-286179" defTabSz="93167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4715" indent="-228943" defTabSz="93167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2600" indent="-228943" defTabSz="93167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60486" indent="-228943" defTabSz="93167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6D7ACB95-0AE7-AB48-8AC3-BB2F36AD08C9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/>
              <a:t>5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971183" y="8829037"/>
            <a:ext cx="3037628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5" tIns="46653" rIns="93305" bIns="46653" anchor="b"/>
          <a:lstStyle>
            <a:lvl1pPr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2DA43609-5EE3-1D49-9176-8C6C20C31E58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6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009D5A3F-F569-4B48-A71C-AC1446D84AE2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7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D91E4AA6-BDBB-CB40-935C-877C5A32048D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8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7" tIns="46659" rIns="93317" bIns="46659" anchor="b"/>
          <a:lstStyle>
            <a:lvl1pPr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E42307A9-116C-9141-87E1-24E86F6CCED0}" type="slidenum">
              <a:rPr lang="zh-CN" alt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9</a:t>
            </a:fld>
            <a:endParaRPr lang="en-US" altLang="zh-CN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ea typeface="宋体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jit_Admin_footer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013"/>
            <a:ext cx="91440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84550" y="6129338"/>
            <a:ext cx="3565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1" smtClean="0">
                <a:solidFill>
                  <a:srgbClr val="F8F2DA"/>
                </a:solidFill>
                <a:latin typeface="Arial" charset="0"/>
              </a:rPr>
              <a:t>Big Bear Solar Observatory </a:t>
            </a:r>
          </a:p>
        </p:txBody>
      </p:sp>
      <p:pic>
        <p:nvPicPr>
          <p:cNvPr id="6" name="Picture 6" descr="bbso-new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525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8527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63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4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1650" y="912813"/>
            <a:ext cx="1943100" cy="5183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2350" y="912813"/>
            <a:ext cx="5676900" cy="5183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2350" y="912813"/>
            <a:ext cx="7772400" cy="518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1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2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44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35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2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40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25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6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2350" y="912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Slide 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235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pic>
        <p:nvPicPr>
          <p:cNvPr id="1028" name="Picture 4" descr="njit_Admin_footer_PP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013"/>
            <a:ext cx="9188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384550" y="6129338"/>
            <a:ext cx="3565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1" smtClean="0">
                <a:solidFill>
                  <a:srgbClr val="F8F2DA"/>
                </a:solidFill>
                <a:latin typeface="Arial" charset="0"/>
              </a:rPr>
              <a:t>Big Bear Solar Observatory </a:t>
            </a:r>
          </a:p>
        </p:txBody>
      </p:sp>
      <p:pic>
        <p:nvPicPr>
          <p:cNvPr id="1030" name="Picture 6" descr="bbso-new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microsoft.com/office/2007/relationships/media" Target="file://localhost/Users/Aladdin/Documents/Powerpoint/China_2012/BAO_YNAO_2012/nst_tio_2010-08-03_set1.mpg" TargetMode="External"/><Relationship Id="rId2" Type="http://schemas.openxmlformats.org/officeDocument/2006/relationships/video" Target="file://localhost/Users/Aladdin/Documents/Powerpoint/China_2012/BAO_YNAO_2012/nst_tio_2010-08-03_set1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microsoft.com/office/2007/relationships/media" Target="file://localhost/Users/Aladdin/Documents/Powerpoint/China_2012/BAO_YNAO_2012/vis_1st_scan2_fast.avi" TargetMode="External"/><Relationship Id="rId2" Type="http://schemas.openxmlformats.org/officeDocument/2006/relationships/video" Target="file://localhost/Users/Aladdin/Documents/Powerpoint/China_2012/BAO_YNAO_2012/vis_1st_scan2_fast.av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localhost/Users/Aladdin/Documents/Powerpoint/SPD2013_Cao/Cao_20120524_3.avi" TargetMode="External"/><Relationship Id="rId4" Type="http://schemas.openxmlformats.org/officeDocument/2006/relationships/video" Target="file://localhost/Users/Aladdin/Documents/Powerpoint/SPD2013_Cao/Cao_20120524_3.avi" TargetMode="External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18.xml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microsoft.com/office/2007/relationships/media" Target="file://localhost/Users/Aladdin/Documents/Powerpoint/SPD2013_Cao/flare_M1.2_20120705_4.avi" TargetMode="External"/><Relationship Id="rId2" Type="http://schemas.openxmlformats.org/officeDocument/2006/relationships/video" Target="file://localhost/Users/Aladdin/Documents/Powerpoint/SPD2013_Cao/flare_M1.2_20120705_4.av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8.png"/><Relationship Id="rId1" Type="http://schemas.microsoft.com/office/2007/relationships/media" Target="file://localhost/Users/Aladdin/Documents/Powerpoint/SPD2013_Cao/flare_20130817_Cao.avi" TargetMode="External"/><Relationship Id="rId2" Type="http://schemas.openxmlformats.org/officeDocument/2006/relationships/video" Target="file://localhost/Users/Aladdin/Documents/Powerpoint/SPD2013_Cao/flare_20130817_Cao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file://localhost/Users/Aladdin/Documents/Powerpoint/Chengdu/TiO_20140901.avi" TargetMode="External"/><Relationship Id="rId2" Type="http://schemas.openxmlformats.org/officeDocument/2006/relationships/video" Target="file://localhost/Users/Aladdin/Documents/Powerpoint/Chengdu/TiO_20140901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0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20" Type="http://schemas.openxmlformats.org/officeDocument/2006/relationships/image" Target="../media/image68.jpeg"/><Relationship Id="rId21" Type="http://schemas.openxmlformats.org/officeDocument/2006/relationships/image" Target="../media/image69.png"/><Relationship Id="rId22" Type="http://schemas.openxmlformats.org/officeDocument/2006/relationships/image" Target="../media/image70.jpeg"/><Relationship Id="rId23" Type="http://schemas.openxmlformats.org/officeDocument/2006/relationships/image" Target="../media/image71.jpeg"/><Relationship Id="rId24" Type="http://schemas.openxmlformats.org/officeDocument/2006/relationships/image" Target="../media/image72.png"/><Relationship Id="rId10" Type="http://schemas.openxmlformats.org/officeDocument/2006/relationships/image" Target="../media/image58.jpeg"/><Relationship Id="rId11" Type="http://schemas.openxmlformats.org/officeDocument/2006/relationships/image" Target="../media/image59.jpe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jpeg"/><Relationship Id="rId15" Type="http://schemas.openxmlformats.org/officeDocument/2006/relationships/image" Target="../media/image63.png"/><Relationship Id="rId16" Type="http://schemas.openxmlformats.org/officeDocument/2006/relationships/image" Target="../media/image64.jpeg"/><Relationship Id="rId17" Type="http://schemas.openxmlformats.org/officeDocument/2006/relationships/image" Target="../media/image65.jpeg"/><Relationship Id="rId18" Type="http://schemas.openxmlformats.org/officeDocument/2006/relationships/image" Target="../media/image66.jpeg"/><Relationship Id="rId19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file://localhost/Users/Aladdin/Documents/Powerpoint/Chengdu/TiO_20140901_5.avi" TargetMode="External"/><Relationship Id="rId2" Type="http://schemas.openxmlformats.org/officeDocument/2006/relationships/video" Target="file://localhost/Users/Aladdin/Documents/Powerpoint/Chengdu/TiO_20140901_5.av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Dome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82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28600" y="38100"/>
            <a:ext cx="76962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NST and its Science Instruments: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Commissioning, Upgrades and Future</a:t>
            </a:r>
            <a:endParaRPr lang="en-US" altLang="zh-CN" sz="2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6248400" y="1066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altLang="zh-CN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</a:rPr>
              <a:t>Wenda </a:t>
            </a:r>
            <a:r>
              <a:rPr lang="en-US" altLang="zh-CN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</a:rPr>
              <a:t>Cao &amp; NST Team</a:t>
            </a:r>
            <a:endParaRPr lang="en-US" altLang="zh-CN" sz="1800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dobe Hebrew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1676400"/>
            <a:ext cx="472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§"/>
            </a:pPr>
            <a:r>
              <a:rPr lang="en-US" altLang="zh-CN" b="0" dirty="0">
                <a:solidFill>
                  <a:srgbClr val="FFFF00"/>
                </a:solidFill>
                <a:latin typeface="Arial Hebrew" charset="0"/>
              </a:rPr>
              <a:t>BBSO was built by Caltech in 1969.</a:t>
            </a:r>
          </a:p>
          <a:p>
            <a:pPr marL="342900" indent="-342900">
              <a:buFont typeface="Wingdings" charset="0"/>
              <a:buChar char="§"/>
            </a:pPr>
            <a:r>
              <a:rPr lang="en-US" altLang="zh-CN" b="0" dirty="0" smtClean="0">
                <a:solidFill>
                  <a:srgbClr val="FFFF00"/>
                </a:solidFill>
                <a:latin typeface="Arial Hebrew" charset="0"/>
              </a:rPr>
              <a:t>Observatory </a:t>
            </a:r>
            <a:r>
              <a:rPr lang="en-US" altLang="zh-CN" b="0" dirty="0">
                <a:solidFill>
                  <a:srgbClr val="FFFF00"/>
                </a:solidFill>
                <a:latin typeface="Arial Hebrew" charset="0"/>
              </a:rPr>
              <a:t>was transferred from Caltech to NJIT in July 1997. </a:t>
            </a:r>
          </a:p>
          <a:p>
            <a:pPr marL="342900" indent="-342900">
              <a:buFont typeface="Wingdings" charset="0"/>
              <a:buChar char="§"/>
            </a:pPr>
            <a:r>
              <a:rPr lang="en-US" altLang="zh-CN" b="0" dirty="0" smtClean="0">
                <a:solidFill>
                  <a:srgbClr val="FFFF00"/>
                </a:solidFill>
                <a:latin typeface="Arial Hebrew" charset="0"/>
              </a:rPr>
              <a:t>The dome sits at the end of a 1000 ft. causeway on Big Bear Lake’s north shore at 6,750 foot elevation.</a:t>
            </a:r>
          </a:p>
          <a:p>
            <a:pPr marL="342900" indent="-342900">
              <a:buFont typeface="Wingdings" charset="0"/>
              <a:buChar char="§"/>
            </a:pPr>
            <a:r>
              <a:rPr lang="en-US" altLang="zh-CN" b="0" dirty="0" smtClean="0">
                <a:solidFill>
                  <a:srgbClr val="FFFF00"/>
                </a:solidFill>
                <a:latin typeface="Arial Hebrew" charset="0"/>
              </a:rPr>
              <a:t>The </a:t>
            </a:r>
            <a:r>
              <a:rPr lang="en-US" altLang="zh-CN" b="0" dirty="0">
                <a:solidFill>
                  <a:srgbClr val="FFFF00"/>
                </a:solidFill>
                <a:latin typeface="Arial Hebrew" charset="0"/>
              </a:rPr>
              <a:t>surrounding waters of Big Bear Lake reduce  ground level convection, and predominate winds bring smooth air flows across the flat surface of the lake providing superb conditions for solar observing.</a:t>
            </a:r>
          </a:p>
          <a:p>
            <a:pPr marL="342900" indent="-342900">
              <a:buFont typeface="Wingdings" charset="0"/>
              <a:buChar char="§"/>
            </a:pPr>
            <a:r>
              <a:rPr lang="en-US" altLang="zh-CN" b="0" dirty="0">
                <a:solidFill>
                  <a:srgbClr val="FFFF00"/>
                </a:solidFill>
                <a:latin typeface="Arial Hebrew" charset="0"/>
              </a:rPr>
              <a:t>BBSO is the home of New Solar Telescope - the largest solar telescope.</a:t>
            </a:r>
          </a:p>
        </p:txBody>
      </p:sp>
      <p:pic>
        <p:nvPicPr>
          <p:cNvPr id="6" name="Picture 3" descr="NST2005_site_surv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5863"/>
            <a:ext cx="3062288" cy="2370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accel="100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33400" y="0"/>
            <a:ext cx="762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25000"/>
              </a:lnSpc>
              <a:defRPr/>
            </a:pPr>
            <a:r>
              <a:rPr lang="en-US" altLang="zh-C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Hinode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SOT </a:t>
            </a:r>
            <a:r>
              <a:rPr lang="en-US" altLang="zh-C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vs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 NST BFI</a:t>
            </a:r>
          </a:p>
        </p:txBody>
      </p:sp>
      <p:pic>
        <p:nvPicPr>
          <p:cNvPr id="17613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1060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2" name="nst_tio_2010-08-03_set1.mpg" descr="/Users/Aladdin/Documents/China_TAP/nst_tio_2010-08-03_set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63"/>
            <a:ext cx="92202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95400" y="5486400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zh-CN" sz="1600" i="1" dirty="0">
                <a:solidFill>
                  <a:schemeClr val="bg2"/>
                </a:solidFill>
              </a:rPr>
              <a:t>Courtesy : F. </a:t>
            </a:r>
            <a:r>
              <a:rPr lang="en-US" altLang="zh-CN" sz="1600" i="1" dirty="0" err="1">
                <a:solidFill>
                  <a:schemeClr val="bg2"/>
                </a:solidFill>
              </a:rPr>
              <a:t>W</a:t>
            </a:r>
            <a:r>
              <a:rPr lang="en-US" altLang="zh-CN" sz="1600" dirty="0" err="1">
                <a:solidFill>
                  <a:schemeClr val="bg2"/>
                </a:solidFill>
                <a:cs typeface="Times New Roman" charset="0"/>
              </a:rPr>
              <a:t>ő</a:t>
            </a:r>
            <a:r>
              <a:rPr lang="en-US" altLang="zh-CN" sz="1600" i="1" dirty="0" err="1">
                <a:solidFill>
                  <a:schemeClr val="bg2"/>
                </a:solidFill>
              </a:rPr>
              <a:t>ger</a:t>
            </a:r>
            <a:r>
              <a:rPr lang="en-US" altLang="zh-CN" sz="1600" i="1" dirty="0">
                <a:solidFill>
                  <a:schemeClr val="bg2"/>
                </a:solidFill>
              </a:rPr>
              <a:t> &amp; O. von der </a:t>
            </a:r>
            <a:r>
              <a:rPr lang="en-US" altLang="zh-CN" sz="1600" i="1" dirty="0" err="1">
                <a:solidFill>
                  <a:schemeClr val="bg2"/>
                </a:solidFill>
                <a:cs typeface="Times New Roman" charset="0"/>
              </a:rPr>
              <a:t>Lühe</a:t>
            </a:r>
            <a:r>
              <a:rPr lang="en-US" altLang="zh-CN" sz="1600" i="1" dirty="0">
                <a:solidFill>
                  <a:schemeClr val="bg2"/>
                </a:solidFill>
              </a:rPr>
              <a:t> and KISIP v.6</a:t>
            </a:r>
          </a:p>
          <a:p>
            <a:pPr algn="ctr" eaLnBrk="1" hangingPunct="1"/>
            <a:r>
              <a:rPr lang="en-US" altLang="zh-CN" sz="1600" i="1" dirty="0">
                <a:solidFill>
                  <a:schemeClr val="bg2"/>
                </a:solidFill>
              </a:rPr>
              <a:t>BBSO: V. </a:t>
            </a:r>
            <a:r>
              <a:rPr lang="en-US" altLang="zh-CN" sz="1600" i="1" dirty="0" err="1">
                <a:solidFill>
                  <a:schemeClr val="bg2"/>
                </a:solidFill>
              </a:rPr>
              <a:t>Yurchyshyn</a:t>
            </a:r>
            <a:endParaRPr lang="en-US" altLang="zh-CN" sz="16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2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66" fill="hold"/>
                                        <p:tgtEl>
                                          <p:spTgt spid="427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70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2286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Visible Imaging Spectrometer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04800" y="1117600"/>
            <a:ext cx="472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Single </a:t>
            </a: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Fabry-Pérot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etalon (D = 70 mm) plus narrow band interference filter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Wavelength coverage: 550 – 700 nm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Band pass: 5.8 – 8.2 pm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Telecentric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configuration with F/120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Available spectral lines:</a:t>
            </a: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H</a:t>
            </a: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   </a:t>
            </a: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(656.3 ± 0.15 nm)</a:t>
            </a:r>
            <a:endParaRPr lang="en-US" altLang="zh-CN" sz="1600" b="0" dirty="0">
              <a:solidFill>
                <a:srgbClr val="000066"/>
              </a:solidFill>
              <a:latin typeface="Tahoma" charset="0"/>
              <a:cs typeface="Tahoma" charset="0"/>
              <a:sym typeface="Symbol" charset="0"/>
            </a:endParaRP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Fe I  (630.2 ± 0.15 nm)</a:t>
            </a: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NaD</a:t>
            </a:r>
            <a:r>
              <a:rPr lang="en-US" altLang="zh-CN" sz="1600" b="0" baseline="-25000" dirty="0">
                <a:solidFill>
                  <a:srgbClr val="000066"/>
                </a:solidFill>
                <a:latin typeface="Tahoma" charset="0"/>
                <a:cs typeface="Tahoma" charset="0"/>
              </a:rPr>
              <a:t>2</a:t>
            </a: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(588.9 ± 0.15 nm)</a:t>
            </a: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more lines are coming as needed …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Field of view: </a:t>
            </a: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75”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(H) by </a:t>
            </a: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64”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(V)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High speed computer with SSD HDs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Spectroscopy cadence: a 11 points scan with multi-frames selection: &lt; 15 </a:t>
            </a: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secs</a:t>
            </a:r>
            <a:endParaRPr lang="zh-CN" altLang="en-US" sz="1800" b="0" dirty="0">
              <a:solidFill>
                <a:srgbClr val="000066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1100"/>
            <a:ext cx="3810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8500"/>
            <a:ext cx="3810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014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VIS Spectroscopy Observation</a:t>
            </a:r>
          </a:p>
        </p:txBody>
      </p:sp>
      <p:pic>
        <p:nvPicPr>
          <p:cNvPr id="180226" name="Picture 6" descr="VIS_1st light_R_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7288"/>
            <a:ext cx="601980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7" name="vis_1st_scan2_fast.avi" descr="/Users/Aladdin/Documents/China_TAP/vis_1st_scan2_fast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04900"/>
            <a:ext cx="910113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0" fill="hold"/>
                                        <p:tgtEl>
                                          <p:spTgt spid="396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629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6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96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29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7" descr="VIS_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921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8600" y="219075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4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2</a:t>
            </a:r>
            <a:r>
              <a:rPr lang="en-US" altLang="zh-CN" sz="3400" baseline="300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nd</a:t>
            </a:r>
            <a:r>
              <a:rPr lang="en-US" altLang="zh-CN" sz="34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 Generation </a:t>
            </a:r>
            <a:r>
              <a:rPr lang="en-US" altLang="zh-CN" sz="3400" dirty="0" smtClean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VISP</a:t>
            </a:r>
            <a:endParaRPr lang="en-US" altLang="zh-CN" sz="3400" dirty="0">
              <a:solidFill>
                <a:srgbClr val="FF0000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04800" y="1143000"/>
            <a:ext cx="8305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Dual </a:t>
            </a: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Fabry-Pérot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etalons with apertures of 100 mm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Wavelength coverage: 550 – 860 nm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Spectral lines candidate</a:t>
            </a: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H</a:t>
            </a: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 656.3 nm</a:t>
            </a:r>
            <a:endParaRPr lang="en-US" altLang="zh-CN" sz="14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He I D3 587.6 nm</a:t>
            </a: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Na I D2 588.9 nm</a:t>
            </a: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Fe I 630.2 nm</a:t>
            </a: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Ca</a:t>
            </a: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II 854.2 nm</a:t>
            </a:r>
          </a:p>
          <a:p>
            <a:pPr marL="838200" lvl="1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400" b="0" dirty="0">
                <a:solidFill>
                  <a:srgbClr val="000066"/>
                </a:solidFill>
                <a:latin typeface="Tahoma" charset="0"/>
                <a:cs typeface="Tahoma" charset="0"/>
              </a:rPr>
              <a:t>More lines as needed …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Field of view: 85”</a:t>
            </a:r>
            <a:r>
              <a:rPr lang="en-US" altLang="zh-CN" dirty="0">
                <a:cs typeface="Tahoma" charset="0"/>
              </a:rPr>
              <a:t> 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round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Telecentric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configuration (&gt; F/150)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Scientific channel and reference channel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Parallelism path and tuning paths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Etalon coating and cavity spacing </a:t>
            </a: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design</a:t>
            </a: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5105400" y="4267200"/>
            <a:ext cx="3810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Dual beam polarimetry</a:t>
            </a:r>
            <a:endParaRPr lang="en-US" altLang="zh-CN" sz="1800">
              <a:latin typeface="Tahoma" charset="0"/>
              <a:cs typeface="Tahoma" charset="0"/>
            </a:endParaRP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Achromatic rotating waveplate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Polarization calibration package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Polarimetry sensitivity: 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</a:rPr>
              <a:t>-4 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</a:rPr>
              <a:t>I</a:t>
            </a:r>
            <a:r>
              <a:rPr lang="en-US" altLang="zh-CN" sz="1800" b="0" i="1" baseline="-25000">
                <a:solidFill>
                  <a:srgbClr val="000066"/>
                </a:solidFill>
                <a:latin typeface="Tahoma" charset="0"/>
                <a:cs typeface="Tahoma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26780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1905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FISS</a:t>
            </a:r>
          </a:p>
        </p:txBody>
      </p:sp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304800" y="990600"/>
            <a:ext cx="4191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FISS – Fast Imaging Solar Spectrograph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A collaboration between BBSO and Korean Solar Community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Focus on fine structures of chromosphere: filaments, spicules, mottles, jets microflares …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Slit-scan imaging spectrograph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Quasi-Littrow configuration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Spectral resolution : 1.4×10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</a:rPr>
              <a:t>5</a:t>
            </a:r>
            <a:endParaRPr lang="en-US" altLang="zh-CN" sz="1800" b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60” scanning cadence : 60 sec.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Dual-band spectra at H</a:t>
            </a:r>
            <a:r>
              <a:rPr lang="en-US" altLang="zh-CN" sz="1800" b="0" baseline="-2500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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 and Ca II 854 nm using dual CCD cameras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Echelle grating with order-selecting filters</a:t>
            </a: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52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657600"/>
            <a:ext cx="4284662" cy="1685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fiss_instal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000375"/>
            <a:ext cx="24034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984500"/>
            <a:ext cx="16002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08500"/>
            <a:ext cx="15970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5" name="내용 개체 틀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92200"/>
            <a:ext cx="88392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21138"/>
            <a:ext cx="50292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76200" y="214313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2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1</a:t>
            </a:r>
            <a:r>
              <a:rPr lang="en-US" altLang="zh-CN" sz="3200" baseline="300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st</a:t>
            </a:r>
            <a:r>
              <a:rPr lang="en-US" altLang="zh-CN" sz="32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 Generation IR Magnetograph: IRIM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28600" y="990600"/>
            <a:ext cx="426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NIR Fabry-Pérot etalon plus Lyot filter and interference filter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Wavelength coverage: 1 – 1.7 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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m</a:t>
            </a:r>
          </a:p>
          <a:p>
            <a:pPr marL="800100" lvl="1" indent="-3429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>
                <a:solidFill>
                  <a:srgbClr val="000066"/>
                </a:solidFill>
                <a:latin typeface="Tahoma" charset="0"/>
                <a:cs typeface="Tahoma" charset="0"/>
              </a:rPr>
              <a:t>Fe I 15648.5 Å &amp; Fe I 15652.9 Å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Band pass: 10 pm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Telecentric configuration with F/120 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Field of view: 50” by 25”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Dual beam polarimetry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Rotating waveplate modulator</a:t>
            </a:r>
            <a:endParaRPr lang="en-US" altLang="zh-CN" sz="1800" b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Spectral resolving power: &gt; 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</a:rPr>
              <a:t>5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Zeeman sensitivity: ~ 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</a:rPr>
              <a:t>-3 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</a:rPr>
              <a:t>I</a:t>
            </a:r>
            <a:r>
              <a:rPr lang="en-US" altLang="zh-CN" sz="1800" b="0" i="1" baseline="-25000">
                <a:solidFill>
                  <a:srgbClr val="000066"/>
                </a:solidFill>
                <a:latin typeface="Tahoma" charset="0"/>
                <a:cs typeface="Tahoma" charset="0"/>
              </a:rPr>
              <a:t>c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Spectrometric cadence: &lt; 15 s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Spectro-polarimetry cadence: &lt; 45 s</a:t>
            </a:r>
          </a:p>
        </p:txBody>
      </p:sp>
      <p:pic>
        <p:nvPicPr>
          <p:cNvPr id="18437" name="Picture 5" descr="IRIM Lay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3434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2" name="Picture 2" descr="D:\Users\KWANGSU\Videos\Panasonic\032011\P10201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25003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3" name="Picture 3" descr="D:\Users\KWANGSU\Videos\Panasonic\032011\P10201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187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345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5029200" cy="685800"/>
          </a:xfrm>
        </p:spPr>
        <p:txBody>
          <a:bodyPr/>
          <a:lstStyle/>
          <a:p>
            <a:pPr algn="ctr"/>
            <a:r>
              <a:rPr lang="en-US" altLang="ko-KR" sz="3600" b="1">
                <a:solidFill>
                  <a:srgbClr val="FF0000"/>
                </a:solidFill>
                <a:latin typeface="Tahoma" charset="0"/>
                <a:ea typeface="Gulim" charset="0"/>
                <a:cs typeface="Gulim" charset="0"/>
              </a:rPr>
              <a:t>IRIM Observations</a:t>
            </a:r>
            <a:endParaRPr lang="en-US" altLang="zh-CN" sz="3600" b="1">
              <a:solidFill>
                <a:srgbClr val="FF0000"/>
              </a:solidFill>
              <a:latin typeface="Tahoma" charset="0"/>
              <a:ea typeface="Gulim" charset="0"/>
              <a:cs typeface="Gulim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7818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609600" y="4597400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Implement telescope polarization calibration in collaboration with NSO</a:t>
            </a:r>
          </a:p>
          <a:p>
            <a:pPr marL="381000" indent="-381000" eaLnBrk="1" hangingPunct="1"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Develop priority scientific program and define observing sequences …</a:t>
            </a:r>
          </a:p>
          <a:p>
            <a:pPr marL="381000" indent="-381000" eaLnBrk="1" hangingPunct="1"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Integration of Stokes inversion code in collaboration with Stanford</a:t>
            </a:r>
          </a:p>
          <a:p>
            <a:pPr marL="381000" indent="-381000" eaLnBrk="1" hangingPunct="1"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Upgrade IRIM into dual Fabry-Pérot etalon system (NIRIS)</a:t>
            </a:r>
            <a:endParaRPr lang="en-US" altLang="zh-CN" sz="1800" b="0">
              <a:solidFill>
                <a:srgbClr val="000066"/>
              </a:solidFill>
              <a:latin typeface="Tahoma" charset="0"/>
              <a:cs typeface="Tahoma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7013"/>
            <a:ext cx="8683625" cy="685800"/>
          </a:xfrm>
          <a:noFill/>
        </p:spPr>
        <p:txBody>
          <a:bodyPr/>
          <a:lstStyle/>
          <a:p>
            <a:pPr algn="ctr"/>
            <a:r>
              <a:rPr lang="en-US" altLang="ko-KR" sz="3600" b="1">
                <a:solidFill>
                  <a:srgbClr val="FF0000"/>
                </a:solidFill>
                <a:latin typeface="Tahoma" charset="0"/>
                <a:ea typeface="Gulim" charset="0"/>
                <a:cs typeface="Gulim" charset="0"/>
              </a:rPr>
              <a:t>He I 1083 nm Observations</a:t>
            </a:r>
            <a:endParaRPr lang="en-US" altLang="zh-CN" sz="3600" b="1">
              <a:solidFill>
                <a:srgbClr val="FF0000"/>
              </a:solidFill>
              <a:latin typeface="Tahoma" charset="0"/>
              <a:ea typeface="Gulim" charset="0"/>
              <a:cs typeface="Gulim" charset="0"/>
            </a:endParaRPr>
          </a:p>
        </p:txBody>
      </p:sp>
      <p:pic>
        <p:nvPicPr>
          <p:cNvPr id="2048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71800"/>
            <a:ext cx="49911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533400" y="979488"/>
            <a:ext cx="8013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42900" indent="-342900" eaLnBrk="1" hangingPunct="1">
              <a:spcBef>
                <a:spcPts val="500"/>
              </a:spcBef>
              <a:buClr>
                <a:srgbClr val="003366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" charset="0"/>
              </a:rPr>
              <a:t>He I triplet: 10829.091, 10830.250, 10830.340 Å ( 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g</a:t>
            </a:r>
            <a:r>
              <a:rPr lang="en-US" altLang="zh-CN" sz="1800" b="0" i="1" baseline="-25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eff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 = 2.0, 1.75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 Italic" charset="0"/>
              </a:rPr>
              <a:t> and 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1.25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 Italic" charset="0"/>
              </a:rPr>
              <a:t>, respectively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" charset="0"/>
              </a:rPr>
              <a:t>), arising as a transition between the 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2</a:t>
            </a:r>
            <a:r>
              <a:rPr lang="en-US" altLang="zh-CN" sz="1800" b="0" i="1" baseline="30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3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P</a:t>
            </a:r>
            <a:r>
              <a:rPr lang="en-US" altLang="zh-CN" sz="1800" b="0" i="1" baseline="-25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0,1,2 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" charset="0"/>
              </a:rPr>
              <a:t>and the 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2</a:t>
            </a:r>
            <a:r>
              <a:rPr lang="en-US" altLang="zh-CN" sz="1800" b="0" i="1" baseline="30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3</a:t>
            </a:r>
            <a:r>
              <a:rPr lang="en-US" altLang="zh-CN" sz="1800" b="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S</a:t>
            </a:r>
            <a:r>
              <a:rPr lang="en-US" altLang="zh-CN" sz="1800" b="0" i="1" baseline="-25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1</a:t>
            </a:r>
            <a:endParaRPr lang="en-US" altLang="zh-CN" sz="1800" b="0" i="1">
              <a:solidFill>
                <a:srgbClr val="000066"/>
              </a:solidFill>
              <a:cs typeface="Times New Roman" charset="0"/>
              <a:sym typeface="Times New Roman" charset="0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3366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" charset="0"/>
              </a:rPr>
              <a:t>Excitation mechanism:</a:t>
            </a:r>
          </a:p>
          <a:p>
            <a:pPr marL="800100" lvl="1" indent="-228600" eaLnBrk="1" hangingPunct="1">
              <a:spcBef>
                <a:spcPts val="500"/>
              </a:spcBef>
              <a:buClr>
                <a:srgbClr val="003366"/>
              </a:buClr>
              <a:buSzPct val="89000"/>
              <a:buFont typeface="Wingdings" charset="0"/>
              <a:buChar char="v"/>
            </a:pPr>
            <a:r>
              <a:rPr lang="en-US" altLang="zh-CN" sz="160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Collisional excitation (&gt;20000 K) from the ground level 1</a:t>
            </a:r>
            <a:r>
              <a:rPr lang="en-US" altLang="zh-CN" sz="1600" i="1" baseline="30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1</a:t>
            </a:r>
            <a:r>
              <a:rPr lang="en-US" altLang="zh-CN" sz="160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S</a:t>
            </a:r>
            <a:r>
              <a:rPr lang="en-US" altLang="zh-CN" sz="1600" i="1" baseline="-25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0</a:t>
            </a:r>
            <a:r>
              <a:rPr lang="en-US" altLang="zh-CN" sz="160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 parahelium state</a:t>
            </a:r>
          </a:p>
          <a:p>
            <a:pPr marL="800100" lvl="1" indent="-228600" eaLnBrk="1" hangingPunct="1">
              <a:spcBef>
                <a:spcPts val="500"/>
              </a:spcBef>
              <a:buClr>
                <a:srgbClr val="003366"/>
              </a:buClr>
              <a:buSzPct val="89000"/>
              <a:buFont typeface="Wingdings" charset="0"/>
              <a:buChar char="v"/>
            </a:pPr>
            <a:r>
              <a:rPr lang="en-US" altLang="zh-CN" sz="160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Photoionization (coronal UV and X-ray) followed by a cascade to 2</a:t>
            </a:r>
            <a:r>
              <a:rPr lang="en-US" altLang="zh-CN" sz="1600" i="1" baseline="30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3</a:t>
            </a:r>
            <a:r>
              <a:rPr lang="en-US" altLang="zh-CN" sz="1600" i="1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S</a:t>
            </a:r>
            <a:r>
              <a:rPr lang="en-US" altLang="zh-CN" sz="1600" i="1" baseline="-25000">
                <a:solidFill>
                  <a:srgbClr val="000066"/>
                </a:solidFill>
                <a:cs typeface="Times New Roman" charset="0"/>
                <a:sym typeface="Times New Roman Italic" charset="0"/>
              </a:rPr>
              <a:t>1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3366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Times New Roman" charset="0"/>
              </a:rPr>
              <a:t>Sensitive to dynamic phenomena, optically thin </a:t>
            </a:r>
          </a:p>
        </p:txBody>
      </p:sp>
      <p:pic>
        <p:nvPicPr>
          <p:cNvPr id="2048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619500"/>
            <a:ext cx="3492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15"/>
          <p:cNvSpPr>
            <a:spLocks noChangeShapeType="1"/>
          </p:cNvSpPr>
          <p:nvPr/>
        </p:nvSpPr>
        <p:spPr bwMode="auto">
          <a:xfrm>
            <a:off x="7362825" y="2971800"/>
            <a:ext cx="0" cy="10080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40639" bIns="0"/>
          <a:lstStyle/>
          <a:p>
            <a:endParaRPr lang="en-US"/>
          </a:p>
        </p:txBody>
      </p:sp>
      <p:sp>
        <p:nvSpPr>
          <p:cNvPr id="20487" name="Line 16"/>
          <p:cNvSpPr>
            <a:spLocks noChangeShapeType="1"/>
          </p:cNvSpPr>
          <p:nvPr/>
        </p:nvSpPr>
        <p:spPr bwMode="auto">
          <a:xfrm>
            <a:off x="7796213" y="2971800"/>
            <a:ext cx="0" cy="10080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40639" bIns="0"/>
          <a:lstStyle/>
          <a:p>
            <a:endParaRPr lang="en-US"/>
          </a:p>
        </p:txBody>
      </p:sp>
      <p:sp>
        <p:nvSpPr>
          <p:cNvPr id="20488" name="Line 17"/>
          <p:cNvSpPr>
            <a:spLocks noChangeShapeType="1"/>
          </p:cNvSpPr>
          <p:nvPr/>
        </p:nvSpPr>
        <p:spPr bwMode="auto">
          <a:xfrm>
            <a:off x="7939088" y="2971800"/>
            <a:ext cx="0" cy="10080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40639" bIns="0"/>
          <a:lstStyle/>
          <a:p>
            <a:endParaRPr lang="en-US"/>
          </a:p>
        </p:txBody>
      </p:sp>
      <p:pic>
        <p:nvPicPr>
          <p:cNvPr id="403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90600"/>
            <a:ext cx="44624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473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1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73" name="flare_M1.2_20120705_4.avi" descr="/Users/Aladdin/Documents/Powerpoint/SPD2013_Cao/flare_M1.2_20120705_4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1219200"/>
            <a:ext cx="4295775" cy="4295775"/>
          </a:xfrm>
          <a:noFill/>
        </p:spPr>
      </p:pic>
      <p:pic>
        <p:nvPicPr>
          <p:cNvPr id="407571" name="Cao_20120524_3.avi" descr="/Users/Aladdin/Documents/Powerpoint/SPD2013_Cao/Cao_20120524_3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4908550" cy="4111625"/>
          </a:xfrm>
          <a:noFill/>
        </p:spPr>
      </p:pic>
      <p:sp>
        <p:nvSpPr>
          <p:cNvPr id="21508" name="Rectangle 24"/>
          <p:cNvSpPr>
            <a:spLocks noGrp="1" noChangeArrowheads="1"/>
          </p:cNvSpPr>
          <p:nvPr>
            <p:ph type="title"/>
          </p:nvPr>
        </p:nvSpPr>
        <p:spPr>
          <a:xfrm>
            <a:off x="0" y="227013"/>
            <a:ext cx="8683625" cy="685800"/>
          </a:xfrm>
          <a:noFill/>
        </p:spPr>
        <p:txBody>
          <a:bodyPr/>
          <a:lstStyle/>
          <a:p>
            <a:pPr algn="ctr"/>
            <a:r>
              <a:rPr lang="en-US" altLang="ko-KR" b="1">
                <a:solidFill>
                  <a:srgbClr val="FF0000"/>
                </a:solidFill>
                <a:latin typeface="Tahoma" charset="0"/>
                <a:ea typeface="MS PGothic" charset="0"/>
                <a:cs typeface="Tahoma" charset="0"/>
              </a:rPr>
              <a:t>He I 1083 nm Observations</a:t>
            </a:r>
            <a:endParaRPr lang="en-US" altLang="zh-CN" b="1">
              <a:solidFill>
                <a:srgbClr val="FF0000"/>
              </a:solidFill>
              <a:latin typeface="Tahoma" charset="0"/>
              <a:ea typeface="MS PGothic" charset="0"/>
              <a:cs typeface="Tahoma" charset="0"/>
            </a:endParaRPr>
          </a:p>
        </p:txBody>
      </p:sp>
      <p:sp>
        <p:nvSpPr>
          <p:cNvPr id="21509" name="Text Box 25"/>
          <p:cNvSpPr txBox="1">
            <a:spLocks noChangeArrowheads="1"/>
          </p:cNvSpPr>
          <p:nvPr/>
        </p:nvSpPr>
        <p:spPr bwMode="auto">
          <a:xfrm>
            <a:off x="817563" y="5562600"/>
            <a:ext cx="3144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altLang="zh-CN" sz="1600">
                <a:solidFill>
                  <a:srgbClr val="000066"/>
                </a:solidFill>
                <a:latin typeface="Arial" charset="0"/>
                <a:cs typeface="Arial" charset="0"/>
              </a:rPr>
              <a:t>A microflare on May 24, 2012</a:t>
            </a:r>
          </a:p>
        </p:txBody>
      </p:sp>
      <p:sp>
        <p:nvSpPr>
          <p:cNvPr id="21510" name="Text Box 26"/>
          <p:cNvSpPr txBox="1">
            <a:spLocks noChangeArrowheads="1"/>
          </p:cNvSpPr>
          <p:nvPr/>
        </p:nvSpPr>
        <p:spPr bwMode="auto">
          <a:xfrm>
            <a:off x="5465763" y="5562600"/>
            <a:ext cx="3144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altLang="zh-CN" sz="1600">
                <a:solidFill>
                  <a:srgbClr val="000066"/>
                </a:solidFill>
                <a:latin typeface="Arial" charset="0"/>
                <a:cs typeface="Arial" charset="0"/>
              </a:rPr>
              <a:t>A C9.5 flare on July 5, 2012</a:t>
            </a:r>
          </a:p>
        </p:txBody>
      </p:sp>
    </p:spTree>
    <p:extLst>
      <p:ext uri="{BB962C8B-B14F-4D97-AF65-F5344CB8AC3E}">
        <p14:creationId xmlns:p14="http://schemas.microsoft.com/office/powerpoint/2010/main" val="419349835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" fill="hold"/>
                                        <p:tgtEl>
                                          <p:spTgt spid="407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8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20" fill="hold"/>
                                        <p:tgtEl>
                                          <p:spTgt spid="407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757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7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07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571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757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7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07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57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 rot="5400000">
            <a:off x="6317457" y="3207543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altLang="zh-CN" sz="1800">
                <a:solidFill>
                  <a:srgbClr val="000066"/>
                </a:solidFill>
                <a:latin typeface="Arial" charset="0"/>
                <a:cs typeface="Arial" charset="0"/>
              </a:rPr>
              <a:t>A M1.2 flare on August 17, 2013</a:t>
            </a:r>
          </a:p>
        </p:txBody>
      </p:sp>
      <p:pic>
        <p:nvPicPr>
          <p:cNvPr id="5" name="flare_20130817_Cao.avi" descr="/Users/Aladdin/Documents/Powerpoint/SPD2013_Cao/flare_20130817_Ca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06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486400" y="11430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  <a:defRPr/>
            </a:pP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The Capability of the NST Instrumentation</a:t>
            </a:r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5638800" y="3886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altLang="zh-CN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</a:rPr>
              <a:t>Wenda Cao</a:t>
            </a:r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5486400" y="4584700"/>
            <a:ext cx="3657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1800" i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Big Bear Solar Observatory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1800" i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New Jersey Institute of Technology</a:t>
            </a:r>
          </a:p>
        </p:txBody>
      </p:sp>
      <p:pic>
        <p:nvPicPr>
          <p:cNvPr id="4103" name="TiO_20140901.avi" descr="/Users/Aladdin/Documents/Powerpoint/Chengdu/TiO_2014090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72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574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600" y="219075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4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2</a:t>
            </a:r>
            <a:r>
              <a:rPr lang="en-US" altLang="zh-CN" sz="3400" baseline="300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nd</a:t>
            </a:r>
            <a:r>
              <a:rPr lang="en-US" altLang="zh-CN" sz="34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 Generation -- NIRIS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04800" y="8890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Dual Fabry-Pérot etalons with apertures of 100 mm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Wavelength coverage: 1000–1750 nm (He I 1083 and Fe I 1565 nm)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New HgCdTe 2K by 2K camera with a frame rate up to 65 Hz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Field of view: 85”</a:t>
            </a:r>
            <a:r>
              <a:rPr lang="en-US" altLang="zh-CN">
                <a:cs typeface="Tahoma" charset="0"/>
              </a:rPr>
              <a:t> 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round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Dual beam polarimetry</a:t>
            </a:r>
            <a:endParaRPr lang="en-US" altLang="zh-CN" sz="1800">
              <a:latin typeface="Tahoma" charset="0"/>
              <a:cs typeface="Tahoma" charset="0"/>
            </a:endParaRP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Achromatic rotating waveplate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Spectral resolving power: &gt; 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5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Telecentric optical configuration 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Polarimetry sensitivity: 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</a:rPr>
              <a:t>-4 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</a:rPr>
              <a:t>I</a:t>
            </a:r>
            <a:r>
              <a:rPr lang="en-US" altLang="zh-CN" sz="1800" b="0" i="1" baseline="-25000">
                <a:solidFill>
                  <a:srgbClr val="000066"/>
                </a:solidFill>
                <a:latin typeface="Tahoma" charset="0"/>
                <a:cs typeface="Tahoma" charset="0"/>
              </a:rPr>
              <a:t>c</a:t>
            </a:r>
          </a:p>
          <a:p>
            <a:pPr marL="381000" indent="-381000" eaLnBrk="1" hangingPunct="1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Vector spectro-polarimetry cadence: &lt; 20 secs</a:t>
            </a:r>
            <a:endParaRPr lang="zh-CN" altLang="en-US" sz="1800" b="0">
              <a:solidFill>
                <a:srgbClr val="000066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3556" name="Picture 4" descr="NIRIS_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016000"/>
            <a:ext cx="4953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267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971800"/>
            <a:ext cx="1350963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3200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158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 descr="NST-Dome-Coude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192563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124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0" y="2270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Cryogenic IR Spectrograph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219075" y="1133475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CYRA is in its construction phase,  a collaboration with NSO, HAO &amp; UH </a:t>
            </a:r>
          </a:p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Fully cryogenic IR solar spectrograph </a:t>
            </a:r>
          </a:p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Scientific motivation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6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Dynamics of weak photospheric field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6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Chromospheric field variation with altitude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6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Characterize cool regions in chromosphere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6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Dimmer targets: umbra, off-limb …</a:t>
            </a:r>
          </a:p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High Zeeman Sensitivity: 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 ~ </a:t>
            </a:r>
            <a:r>
              <a:rPr lang="en-US" altLang="zh-CN" sz="1800" b="0" i="1" baseline="3000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2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g</a:t>
            </a:r>
            <a:r>
              <a:rPr lang="en-US" altLang="zh-CN" sz="1800" b="0" i="1" baseline="-2500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eff </a:t>
            </a:r>
            <a:r>
              <a:rPr lang="en-US" altLang="zh-CN" sz="1800" b="0" i="1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B</a:t>
            </a:r>
          </a:p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NIR Bands of Interest for CYRA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</a:rPr>
              <a:t>TiI 2.231 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m, </a:t>
            </a:r>
            <a:r>
              <a:rPr lang="el-GR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λ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geff = 5578, photosphere</a:t>
            </a:r>
            <a:endParaRPr lang="en-US" altLang="zh-CN" sz="1500" b="0" i="1">
              <a:solidFill>
                <a:srgbClr val="000066"/>
              </a:solidFill>
              <a:cs typeface="Times New Roman" charset="0"/>
            </a:endParaRP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</a:rPr>
              <a:t>FeI 4.064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m, </a:t>
            </a:r>
            <a:r>
              <a:rPr lang="el-GR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λ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geff = 5080, photosphere</a:t>
            </a:r>
            <a:endParaRPr lang="en-US" altLang="zh-CN" sz="1500" b="0" i="1">
              <a:solidFill>
                <a:srgbClr val="000066"/>
              </a:solidFill>
              <a:cs typeface="Times New Roman" charset="0"/>
            </a:endParaRP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</a:rPr>
              <a:t>SiI 4.143 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m, </a:t>
            </a:r>
            <a:r>
              <a:rPr lang="el-GR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λ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geff = 9321, photosphere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</a:rPr>
              <a:t>CaI 3.697 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m, </a:t>
            </a:r>
            <a:r>
              <a:rPr lang="el-GR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λ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geff = 4067, chromosphere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</a:rPr>
              <a:t>MgI 3.682 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m, </a:t>
            </a:r>
            <a:r>
              <a:rPr lang="el-GR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λ</a:t>
            </a: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geff = 4307, chromosphere</a:t>
            </a:r>
          </a:p>
          <a:p>
            <a:pPr marL="800100" lvl="1" indent="-3048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500" b="0" i="1">
                <a:solidFill>
                  <a:srgbClr val="000066"/>
                </a:solidFill>
                <a:cs typeface="Times New Roman" charset="0"/>
                <a:sym typeface="Symbol" charset="0"/>
              </a:rPr>
              <a:t>CO  4.6 molecular band, chromosphere</a:t>
            </a:r>
          </a:p>
          <a:p>
            <a:pPr marL="381000" indent="-381000" eaLnBrk="1" hangingPunct="1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High spatial resolution, high cadence  spectrometry and polarimetry</a:t>
            </a:r>
            <a:endParaRPr lang="en-US" altLang="zh-CN" sz="1800" b="0" i="1">
              <a:solidFill>
                <a:srgbClr val="000066"/>
              </a:solidFill>
              <a:latin typeface="Tahoma" charset="0"/>
              <a:cs typeface="Tahoma" charset="0"/>
              <a:sym typeface="Symbol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937500" y="2028825"/>
            <a:ext cx="920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CYRA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6629400" y="3352800"/>
            <a:ext cx="1371600" cy="1676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7"/>
          <p:cNvSpPr>
            <a:spLocks noChangeShapeType="1"/>
          </p:cNvSpPr>
          <p:nvPr/>
        </p:nvSpPr>
        <p:spPr bwMode="auto">
          <a:xfrm flipH="1">
            <a:off x="6553200" y="2895600"/>
            <a:ext cx="762000" cy="1143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85" name="Picture 11" descr="Cyra-Wen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154488"/>
            <a:ext cx="22066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92" name="Picture 12" descr="Cyra-Wenda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154488"/>
            <a:ext cx="22098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93" name="Picture 13" descr="Cyra-Wen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54488"/>
            <a:ext cx="22113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06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270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Cryogenic IR Spectrograph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114800" y="1089025"/>
            <a:ext cx="4648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Operating Temperature of 77 K to minimize background thermal emission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Spectral range 1.0 to 5.0 </a:t>
            </a: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m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Spectral resolving power &gt; 10</a:t>
            </a:r>
            <a:r>
              <a:rPr lang="en-US" altLang="zh-CN" sz="1800" b="0" baseline="3000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5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Spatial resolution: diffraction-limited for wavelengths &gt; 2 m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  <a:sym typeface="Symbol" charset="0"/>
              </a:rPr>
              <a:t>Temporal modulation 10 Hz with dual beam differential polarimetry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Field of view: 75"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Image stabilization: Tip/tilt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Image rotation compensator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image scanner, context imaging and guiding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latin typeface="Tahoma" charset="0"/>
                <a:cs typeface="Tahoma" charset="0"/>
              </a:rPr>
              <a:t>HAWAII 2RG 2K×2K HgCdTe camera with a frame rate up to 65 Hz</a:t>
            </a:r>
          </a:p>
        </p:txBody>
      </p:sp>
      <p:sp>
        <p:nvSpPr>
          <p:cNvPr id="25604" name="AutoShape 10" descr="jpeg&amp;filename=Cyra%20delivery%2002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560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1900"/>
            <a:ext cx="3200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3200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4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ChangeArrowheads="1"/>
          </p:cNvSpPr>
          <p:nvPr/>
        </p:nvSpPr>
        <p:spPr bwMode="auto">
          <a:xfrm>
            <a:off x="1752600" y="152400"/>
            <a:ext cx="487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Summary</a:t>
            </a:r>
          </a:p>
        </p:txBody>
      </p:sp>
      <p:grpSp>
        <p:nvGrpSpPr>
          <p:cNvPr id="64514" name="Group 21"/>
          <p:cNvGrpSpPr>
            <a:grpSpLocks/>
          </p:cNvGrpSpPr>
          <p:nvPr/>
        </p:nvGrpSpPr>
        <p:grpSpPr bwMode="auto">
          <a:xfrm>
            <a:off x="6629400" y="0"/>
            <a:ext cx="2514600" cy="3276600"/>
            <a:chOff x="2064" y="672"/>
            <a:chExt cx="1242" cy="1656"/>
          </a:xfrm>
        </p:grpSpPr>
        <p:pic>
          <p:nvPicPr>
            <p:cNvPr id="64517" name="Picture 22" descr="6233364090_1b6d1c78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1242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Text Box 23"/>
            <p:cNvSpPr txBox="1">
              <a:spLocks noChangeArrowheads="1"/>
            </p:cNvSpPr>
            <p:nvPr/>
          </p:nvSpPr>
          <p:spPr bwMode="auto">
            <a:xfrm>
              <a:off x="2304" y="672"/>
              <a:ext cx="6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altLang="zh-CN" sz="1000">
                  <a:solidFill>
                    <a:srgbClr val="FF9900"/>
                  </a:solidFill>
                  <a:latin typeface="Tahoma" charset="0"/>
                </a:rPr>
                <a:t>1.6 m NST, 2009</a:t>
              </a:r>
            </a:p>
          </p:txBody>
        </p:sp>
      </p:grpSp>
      <p:sp>
        <p:nvSpPr>
          <p:cNvPr id="401435" name="Rectangle 5"/>
          <p:cNvSpPr>
            <a:spLocks noChangeArrowheads="1"/>
          </p:cNvSpPr>
          <p:nvPr/>
        </p:nvSpPr>
        <p:spPr bwMode="auto">
          <a:xfrm>
            <a:off x="457200" y="4114800"/>
            <a:ext cx="8458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30000"/>
              </a:lnSpc>
              <a:spcBef>
                <a:spcPct val="15000"/>
              </a:spcBef>
              <a:buClr>
                <a:srgbClr val="000066"/>
              </a:buClr>
              <a:buSzPct val="80000"/>
              <a:buFont typeface="Wingdings" charset="0"/>
              <a:buChar char="q"/>
              <a:defRPr/>
            </a:pP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NST and its instruments will provide the solar community with unprecedented high resolution photometric, spectroscopic and </a:t>
            </a:r>
            <a:r>
              <a:rPr lang="en-US" altLang="zh-CN" sz="18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polarimetric</a:t>
            </a: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 data covering from the spectral range from 400 nm to 5 </a:t>
            </a: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  <a:sym typeface="Symbol" charset="0"/>
              </a:rPr>
              <a:t>m, to probe the solar atmosphere from the deepest photosphere to the base of the corona, and from the quietest to the most active Sun.</a:t>
            </a:r>
            <a:endParaRPr lang="en-US" altLang="zh-CN" sz="1800" b="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401439" name="Rectangle 5"/>
          <p:cNvSpPr>
            <a:spLocks noChangeArrowheads="1"/>
          </p:cNvSpPr>
          <p:nvPr/>
        </p:nvSpPr>
        <p:spPr bwMode="auto">
          <a:xfrm>
            <a:off x="457200" y="838200"/>
            <a:ext cx="6096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30000"/>
              </a:lnSpc>
              <a:spcBef>
                <a:spcPct val="15000"/>
              </a:spcBef>
              <a:buClr>
                <a:srgbClr val="000066"/>
              </a:buClr>
              <a:buSzPct val="80000"/>
              <a:buFont typeface="Wingdings" charset="0"/>
              <a:buChar char="q"/>
              <a:defRPr/>
            </a:pP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The 1.6 m NST is the largest aperture, highest resolution solar telescope before our flagship - 4 m DKIST is online in 2019.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15000"/>
              </a:spcBef>
              <a:buClr>
                <a:srgbClr val="000066"/>
              </a:buClr>
              <a:buSzPct val="80000"/>
              <a:buFont typeface="Wingdings" charset="0"/>
              <a:buChar char="q"/>
              <a:defRPr/>
            </a:pP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The 1.6 m NST is the largest aperture off-axis  telescope before ATST/GMT comes online. 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15000"/>
              </a:spcBef>
              <a:buClr>
                <a:srgbClr val="000066"/>
              </a:buClr>
              <a:buSzPct val="80000"/>
              <a:buFont typeface="Wingdings" charset="0"/>
              <a:buChar char="q"/>
              <a:defRPr/>
            </a:pP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NST facility-class instruments from AO, CYRA to </a:t>
            </a:r>
            <a:r>
              <a:rPr lang="en-US" altLang="zh-CN" sz="18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spectro-polarimeters</a:t>
            </a: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 </a:t>
            </a:r>
            <a:r>
              <a:rPr lang="en-US" altLang="zh-CN" sz="18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are </a:t>
            </a: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ideal </a:t>
            </a:r>
            <a:r>
              <a:rPr lang="en-US" altLang="zh-CN" sz="18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testbeds</a:t>
            </a:r>
            <a:r>
              <a:rPr lang="en-US" altLang="zh-CN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/pathfinders for many instruments of next generation ground-based or space solar telescopes, like DKIST, CGST, Solar-C 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953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762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0"/>
                <a:cs typeface="宋体" charset="0"/>
              </a:rPr>
              <a:t>Acknowlegement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457200" y="1524000"/>
            <a:ext cx="830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i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  <a:ea typeface="宋体" charset="0"/>
                <a:cs typeface="宋体" charset="0"/>
              </a:rPr>
              <a:t>NST Project is supported by NJIT, US NSF, NASA, AirForce, NOAC, KASI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i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  <a:ea typeface="宋体" charset="0"/>
                <a:cs typeface="宋体" charset="0"/>
              </a:rPr>
              <a:t>NST Team: Philip R Goode, Roy Coulter, Wenda Cao, Nicolas Gorceix, John Vasik, Sergiy Shumko, Jeff Nenow, Kwangsu Ahn, Vasyl Yurchyshyn, Volodymry Abramenko, Algae Kellerer, Dirk Schmidt, Claude Playmate, Seonghwan Choi, Randy Fear, Xianyu Zhang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i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  <a:ea typeface="宋体" charset="0"/>
                <a:cs typeface="宋体" charset="0"/>
              </a:rPr>
              <a:t>NST Collaborators: Thomas Rimmele, Jeff Kuhn, </a:t>
            </a:r>
            <a:r>
              <a:rPr lang="it-IT" altLang="zh-CN" sz="1800" i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dobe Hebrew" charset="0"/>
                <a:ea typeface="宋体" charset="0"/>
                <a:cs typeface="宋体" charset="0"/>
              </a:rPr>
              <a:t>Gil Moretto, Fredrich Woger, Haisheng Ji, Jongchul Chae, Matt Penn, David Elmore, Young-Deuk Park, Wolfgang Schmidt, Oscar van de Luhe, Jose Marino</a:t>
            </a:r>
            <a:endParaRPr lang="en-US" altLang="zh-CN" sz="1800" i="1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dobe Hebrew" charset="0"/>
              <a:ea typeface="宋体" charset="0"/>
              <a:cs typeface="宋体" charset="0"/>
            </a:endParaRPr>
          </a:p>
        </p:txBody>
      </p:sp>
      <p:pic>
        <p:nvPicPr>
          <p:cNvPr id="6148" name="Picture 8" descr="Je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5" descr="Joh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7" descr="Nicolas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5148263"/>
            <a:ext cx="649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9" descr="Roy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148263"/>
            <a:ext cx="593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0" descr="Sergi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3" descr="Vlad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5148263"/>
            <a:ext cx="625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Kwangsu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3" descr="Aglae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55" descr="wolf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676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6" descr="Cha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35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57" descr="Elmo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0"/>
            <a:ext cx="819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58" descr="Jef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1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59" descr="Pen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819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60" descr="rimmel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77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61" descr="Woeg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685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4" descr="Claude1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2" descr="Vasyl2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5148263"/>
            <a:ext cx="612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6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712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6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0"/>
            <a:ext cx="720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18" descr="Phil1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148263"/>
            <a:ext cx="5984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35" descr="Wenda1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148263"/>
            <a:ext cx="652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0"/>
            <a:ext cx="796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62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O_20140901_5.avi" descr="/Users/Aladdin/Documents/Powerpoint/Chengdu/TiO_20140901_5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663" y="-3014663"/>
            <a:ext cx="12887326" cy="128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" descr="Screen Shot 2015-04-25 at 11.07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71600"/>
            <a:ext cx="276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0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pm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4191000" cy="373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362200" y="152400"/>
            <a:ext cx="457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25000"/>
              </a:lnSpc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SimSun" charset="0"/>
                <a:cs typeface="SimSun" charset="0"/>
              </a:rPr>
              <a:t>1.6 m Off-axis NST</a:t>
            </a:r>
          </a:p>
        </p:txBody>
      </p:sp>
      <p:sp>
        <p:nvSpPr>
          <p:cNvPr id="276484" name="Oval 4"/>
          <p:cNvSpPr>
            <a:spLocks noChangeArrowheads="1"/>
          </p:cNvSpPr>
          <p:nvPr/>
        </p:nvSpPr>
        <p:spPr bwMode="auto">
          <a:xfrm>
            <a:off x="2895600" y="1981200"/>
            <a:ext cx="1447800" cy="2590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228600" y="1066800"/>
            <a:ext cx="4800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sz="1800" b="0" dirty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The NST is an off-axis section of a 5.3 meter, f/0.73 Gregorian telescope. The result is an f/2.4, 1.6 meter </a:t>
            </a:r>
            <a:r>
              <a:rPr lang="en-US" sz="1800" b="0" dirty="0" smtClean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system.</a:t>
            </a:r>
            <a:endParaRPr lang="en-US" sz="1800" b="0" dirty="0">
              <a:solidFill>
                <a:srgbClr val="000066"/>
              </a:solidFill>
              <a:latin typeface="Tahoma" charset="0"/>
              <a:cs typeface="Tahoma" charset="0"/>
              <a:sym typeface="Helvetica Neue Light" charset="0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sz="1800" b="0" dirty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The design offers an unobstructed pupil allowing superior adaptive optics performance and low scattered light.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sz="1800" b="0" dirty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The prime focus, where most of the solar radiation must be absorbed, is accessible without obstructing the light </a:t>
            </a:r>
            <a:r>
              <a:rPr lang="en-US" sz="1800" b="0" dirty="0" smtClean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path.</a:t>
            </a:r>
            <a:endParaRPr lang="en-US" sz="1800" b="0" dirty="0">
              <a:solidFill>
                <a:srgbClr val="000066"/>
              </a:solidFill>
              <a:latin typeface="Tahoma" charset="0"/>
              <a:cs typeface="Tahoma" charset="0"/>
              <a:sym typeface="Helvetica Neue Light" charset="0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sz="1800" b="0" dirty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A small (3.5 mm) field stop at prime focus limits the radiation loads transmitted to the downstream </a:t>
            </a:r>
            <a:r>
              <a:rPr lang="en-US" sz="1800" b="0" dirty="0" smtClean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optics.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sz="1800" b="0" dirty="0" smtClean="0">
                <a:solidFill>
                  <a:srgbClr val="000066"/>
                </a:solidFill>
                <a:latin typeface="Tahoma" charset="0"/>
                <a:cs typeface="Tahoma" charset="0"/>
                <a:sym typeface="Helvetica Neue Light" charset="0"/>
              </a:rPr>
              <a:t>Then NST primary mirror is also a test article for the off-axis mirrors of the GMT, the Giant Magellan Telescope.</a:t>
            </a:r>
            <a:endParaRPr lang="en-US" sz="1800" b="0" dirty="0">
              <a:solidFill>
                <a:srgbClr val="000066"/>
              </a:solidFill>
              <a:latin typeface="Tahoma" charset="0"/>
              <a:cs typeface="Tahoma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30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"/>
            <a:ext cx="38798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West_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112838"/>
            <a:ext cx="47069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4419600" y="2286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NST Features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105400" y="1066800"/>
            <a:ext cx="388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All reflecting, off-axis Gregory optical configuration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PM: off-axis 1.6 m clear aperture (1.7 m blank) with f/2.4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Figuring PM to 16 nm rms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Effective focal length: 83.2 m (</a:t>
            </a:r>
            <a:r>
              <a:rPr lang="en-US" altLang="zh-CN" sz="1800" b="0" i="1">
                <a:solidFill>
                  <a:srgbClr val="000066"/>
                </a:solidFill>
              </a:rPr>
              <a:t>F</a:t>
            </a:r>
            <a:r>
              <a:rPr lang="en-US" altLang="zh-CN" sz="1800" b="0">
                <a:solidFill>
                  <a:srgbClr val="000066"/>
                </a:solidFill>
              </a:rPr>
              <a:t>/52 at Gregorian focus and </a:t>
            </a:r>
            <a:r>
              <a:rPr lang="en-US" altLang="zh-CN" sz="1800" b="0" i="1">
                <a:solidFill>
                  <a:srgbClr val="000066"/>
                </a:solidFill>
              </a:rPr>
              <a:t>F</a:t>
            </a:r>
            <a:r>
              <a:rPr lang="en-US" altLang="zh-CN" sz="1800" b="0">
                <a:solidFill>
                  <a:srgbClr val="000066"/>
                </a:solidFill>
              </a:rPr>
              <a:t>/20 at Coudé focus)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FOV: 3</a:t>
            </a:r>
            <a:r>
              <a:rPr lang="en-US" altLang="zh-CN" sz="1800" b="0">
                <a:solidFill>
                  <a:srgbClr val="000066"/>
                </a:solidFill>
                <a:cs typeface="Times New Roman" charset="0"/>
              </a:rPr>
              <a:t>' </a:t>
            </a:r>
            <a:r>
              <a:rPr lang="en-US" altLang="zh-CN" sz="1800" b="0">
                <a:solidFill>
                  <a:srgbClr val="000066"/>
                </a:solidFill>
              </a:rPr>
              <a:t>in prime focus 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Wavelength range from 400 nm to NIR in Coud</a:t>
            </a:r>
            <a:r>
              <a:rPr lang="en-US" altLang="zh-CN" sz="1800" b="0">
                <a:solidFill>
                  <a:srgbClr val="000066"/>
                </a:solidFill>
                <a:cs typeface="Times New Roman" charset="0"/>
              </a:rPr>
              <a:t>é</a:t>
            </a:r>
            <a:r>
              <a:rPr lang="en-US" altLang="zh-CN" sz="1800" b="0">
                <a:solidFill>
                  <a:srgbClr val="000066"/>
                </a:solidFill>
              </a:rPr>
              <a:t> lab with AO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Integrated active optics (ao) and adaptive optics (AO)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Quasi-static telescope alignment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Diffraction limited: 0.06</a:t>
            </a:r>
            <a:r>
              <a:rPr lang="en-US" altLang="zh-CN" sz="1800" b="0">
                <a:solidFill>
                  <a:srgbClr val="000066"/>
                </a:solidFill>
                <a:cs typeface="Times New Roman" charset="0"/>
              </a:rPr>
              <a:t>″</a:t>
            </a:r>
            <a:r>
              <a:rPr lang="en-US" altLang="zh-CN" sz="1800" b="0">
                <a:solidFill>
                  <a:srgbClr val="000066"/>
                </a:solidFill>
              </a:rPr>
              <a:t>@ 500 nm and 0.2</a:t>
            </a:r>
            <a:r>
              <a:rPr lang="en-US" altLang="zh-CN" sz="1800" b="0">
                <a:solidFill>
                  <a:srgbClr val="000066"/>
                </a:solidFill>
                <a:cs typeface="Times New Roman" charset="0"/>
              </a:rPr>
              <a:t>″</a:t>
            </a:r>
            <a:r>
              <a:rPr lang="en-US" altLang="zh-CN" sz="1800" b="0">
                <a:solidFill>
                  <a:srgbClr val="000066"/>
                </a:solidFill>
              </a:rPr>
              <a:t>@ 1.56 </a:t>
            </a:r>
            <a:r>
              <a:rPr lang="en-US" altLang="zh-CN" sz="1800" b="0">
                <a:solidFill>
                  <a:srgbClr val="000066"/>
                </a:solidFill>
                <a:sym typeface="Symbol" charset="0"/>
              </a:rPr>
              <a:t>m with AO</a:t>
            </a: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</a:rPr>
              <a:t>Polarization calibration optics immediately before M3</a:t>
            </a:r>
            <a:endParaRPr lang="en-US" altLang="zh-CN" sz="1800" b="0">
              <a:solidFill>
                <a:srgbClr val="000066"/>
              </a:solidFill>
              <a:sym typeface="Symbol" charset="0"/>
            </a:endParaRPr>
          </a:p>
          <a:p>
            <a:pPr marL="342900" indent="-342900" eaLnBrk="1" hangingPunct="1">
              <a:lnSpc>
                <a:spcPct val="82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>
                <a:solidFill>
                  <a:srgbClr val="000066"/>
                </a:solidFill>
                <a:sym typeface="Symbol" charset="0"/>
              </a:rPr>
              <a:t>Facility-class instruments</a:t>
            </a:r>
          </a:p>
        </p:txBody>
      </p:sp>
    </p:spTree>
    <p:extLst>
      <p:ext uri="{BB962C8B-B14F-4D97-AF65-F5344CB8AC3E}">
        <p14:creationId xmlns:p14="http://schemas.microsoft.com/office/powerpoint/2010/main" val="2040803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4" descr="NST-Dome-Coude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0370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381000" y="990600"/>
            <a:ext cx="4267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Adaptive Optics System (AO: 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AO-76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, 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AO-308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, </a:t>
            </a:r>
            <a:r>
              <a:rPr lang="en-US" altLang="zh-CN" dirty="0">
                <a:solidFill>
                  <a:schemeClr val="bg2"/>
                </a:solidFill>
                <a:latin typeface="Tahoma" charset="0"/>
                <a:cs typeface="Tahoma" charset="0"/>
              </a:rPr>
              <a:t>MCAO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)         </a:t>
            </a:r>
            <a:r>
              <a:rPr lang="en-US" altLang="zh-CN" sz="1600" dirty="0">
                <a:solidFill>
                  <a:schemeClr val="tx1"/>
                </a:solidFill>
                <a:latin typeface="Tahoma" charset="0"/>
                <a:cs typeface="Tahoma" charset="0"/>
              </a:rPr>
              <a:t>– SPIE.9148.100, SPIE.9148.193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Visible Imaging Spectrometer (</a:t>
            </a:r>
            <a:r>
              <a:rPr lang="en-US" altLang="zh-CN" dirty="0" smtClean="0">
                <a:solidFill>
                  <a:srgbClr val="009900"/>
                </a:solidFill>
                <a:latin typeface="Tahoma" charset="0"/>
                <a:cs typeface="Tahoma" charset="0"/>
              </a:rPr>
              <a:t>VIS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, </a:t>
            </a:r>
            <a:r>
              <a:rPr lang="en-US" altLang="zh-CN" dirty="0" smtClean="0">
                <a:solidFill>
                  <a:schemeClr val="bg2"/>
                </a:solidFill>
                <a:latin typeface="Tahoma" charset="0"/>
                <a:cs typeface="Tahoma" charset="0"/>
              </a:rPr>
              <a:t>VISP</a:t>
            </a: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) </a:t>
            </a:r>
            <a:r>
              <a:rPr lang="en-US" altLang="zh-CN" sz="1600" dirty="0">
                <a:solidFill>
                  <a:schemeClr val="tx1"/>
                </a:solidFill>
                <a:latin typeface="Tahoma" charset="0"/>
                <a:cs typeface="Tahoma" charset="0"/>
              </a:rPr>
              <a:t>– SPIE.9147.15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Near </a:t>
            </a:r>
            <a:r>
              <a:rPr lang="en-US" altLang="zh-CN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InfraRed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 Imaging </a:t>
            </a:r>
            <a:r>
              <a:rPr lang="en-US" altLang="zh-CN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Spectro-polarimeters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 (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IRIM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, 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NIRIS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)     </a:t>
            </a:r>
            <a:r>
              <a:rPr lang="en-US" altLang="zh-CN" sz="1600" dirty="0">
                <a:solidFill>
                  <a:schemeClr val="tx1"/>
                </a:solidFill>
                <a:latin typeface="Tahoma" charset="0"/>
                <a:cs typeface="Tahoma" charset="0"/>
              </a:rPr>
              <a:t>– SPIE.9147.127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Cryogenic Infrared Spectrograph (</a:t>
            </a:r>
            <a:r>
              <a:rPr lang="en-US" altLang="zh-CN" dirty="0">
                <a:solidFill>
                  <a:schemeClr val="bg2"/>
                </a:solidFill>
                <a:latin typeface="Tahoma" charset="0"/>
                <a:cs typeface="Tahoma" charset="0"/>
              </a:rPr>
              <a:t>CYRA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) </a:t>
            </a:r>
            <a:r>
              <a:rPr lang="en-US" altLang="zh-CN" sz="1600" dirty="0">
                <a:solidFill>
                  <a:schemeClr val="tx1"/>
                </a:solidFill>
                <a:latin typeface="Tahoma" charset="0"/>
                <a:cs typeface="Tahoma" charset="0"/>
              </a:rPr>
              <a:t>– SPIE.9147.129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Broad-band Filter Imager (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BFI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Fast Imaging Solar Spectrograph (</a:t>
            </a:r>
            <a:r>
              <a:rPr lang="en-US" altLang="zh-CN" dirty="0">
                <a:solidFill>
                  <a:srgbClr val="009900"/>
                </a:solidFill>
                <a:latin typeface="Tahoma" charset="0"/>
                <a:cs typeface="Tahoma" charset="0"/>
              </a:rPr>
              <a:t>FISS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)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914400" y="228600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NST Scientific Instruments</a:t>
            </a:r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4616450" y="4292600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AO</a:t>
            </a:r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5105400" y="4572000"/>
            <a:ext cx="838200" cy="228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7162800" y="440690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FISS</a:t>
            </a:r>
          </a:p>
        </p:txBody>
      </p:sp>
      <p:sp>
        <p:nvSpPr>
          <p:cNvPr id="98324" name="Line 20"/>
          <p:cNvSpPr>
            <a:spLocks noChangeShapeType="1"/>
          </p:cNvSpPr>
          <p:nvPr/>
        </p:nvSpPr>
        <p:spPr bwMode="auto">
          <a:xfrm flipH="1">
            <a:off x="6248400" y="4575175"/>
            <a:ext cx="9144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5" name="Text Box 21"/>
          <p:cNvSpPr txBox="1">
            <a:spLocks noChangeArrowheads="1"/>
          </p:cNvSpPr>
          <p:nvPr/>
        </p:nvSpPr>
        <p:spPr bwMode="auto">
          <a:xfrm>
            <a:off x="8001000" y="5410200"/>
            <a:ext cx="89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NIRIS</a:t>
            </a:r>
          </a:p>
        </p:txBody>
      </p:sp>
      <p:sp>
        <p:nvSpPr>
          <p:cNvPr id="98326" name="Line 22"/>
          <p:cNvSpPr>
            <a:spLocks noChangeShapeType="1"/>
          </p:cNvSpPr>
          <p:nvPr/>
        </p:nvSpPr>
        <p:spPr bwMode="auto">
          <a:xfrm flipV="1">
            <a:off x="5194300" y="5257800"/>
            <a:ext cx="1219200" cy="381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4622800" y="4708525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BFI</a:t>
            </a:r>
          </a:p>
        </p:txBody>
      </p:sp>
      <p:sp>
        <p:nvSpPr>
          <p:cNvPr id="3" name="Line 18"/>
          <p:cNvSpPr>
            <a:spLocks noChangeShapeType="1"/>
          </p:cNvSpPr>
          <p:nvPr/>
        </p:nvSpPr>
        <p:spPr bwMode="auto">
          <a:xfrm>
            <a:off x="5143500" y="5016500"/>
            <a:ext cx="685800" cy="152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H="1">
            <a:off x="7010400" y="3581400"/>
            <a:ext cx="1193800" cy="381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8172450" y="3352800"/>
            <a:ext cx="920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CYRA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648200" y="5483225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VIS</a:t>
            </a:r>
          </a:p>
        </p:txBody>
      </p:sp>
      <p:sp>
        <p:nvSpPr>
          <p:cNvPr id="278547" name="Line 19"/>
          <p:cNvSpPr>
            <a:spLocks noChangeShapeType="1"/>
          </p:cNvSpPr>
          <p:nvPr/>
        </p:nvSpPr>
        <p:spPr bwMode="auto">
          <a:xfrm flipH="1" flipV="1">
            <a:off x="7010400" y="5257800"/>
            <a:ext cx="990600" cy="304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8002588" y="4746625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MCAO</a:t>
            </a:r>
          </a:p>
        </p:txBody>
      </p:sp>
      <p:sp>
        <p:nvSpPr>
          <p:cNvPr id="8" name="Line 20"/>
          <p:cNvSpPr>
            <a:spLocks noChangeShapeType="1"/>
          </p:cNvSpPr>
          <p:nvPr/>
        </p:nvSpPr>
        <p:spPr bwMode="auto">
          <a:xfrm flipH="1">
            <a:off x="6819900" y="4953000"/>
            <a:ext cx="1219200" cy="762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25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1" grpId="0"/>
      <p:bldP spid="98322" grpId="0" animBg="1"/>
      <p:bldP spid="98323" grpId="0"/>
      <p:bldP spid="98324" grpId="0" animBg="1"/>
      <p:bldP spid="98325" grpId="0"/>
      <p:bldP spid="98326" grpId="0" animBg="1"/>
      <p:bldP spid="2" grpId="0"/>
      <p:bldP spid="3" grpId="0" animBg="1"/>
      <p:bldP spid="4" grpId="0" animBg="1"/>
      <p:bldP spid="5" grpId="0"/>
      <p:bldP spid="6" grpId="0"/>
      <p:bldP spid="278547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914400" y="304800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NST Scientific Instruments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88057"/>
              </p:ext>
            </p:extLst>
          </p:nvPr>
        </p:nvGraphicFramePr>
        <p:xfrm>
          <a:off x="609600" y="1143000"/>
          <a:ext cx="8001000" cy="4633913"/>
        </p:xfrm>
        <a:graphic>
          <a:graphicData uri="http://schemas.openxmlformats.org/drawingml/2006/table">
            <a:tbl>
              <a:tblPr/>
              <a:tblGrid>
                <a:gridCol w="2105025"/>
                <a:gridCol w="1400175"/>
                <a:gridCol w="1597025"/>
                <a:gridCol w="1544638"/>
                <a:gridCol w="1354137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Instrument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ctr"/>
                          <a:tab pos="1843088" algn="r"/>
                        </a:tabLst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Dispersing System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Fore-Optics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Wavelength Coverage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Detector System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Broadband Filter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Imager 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(BFI)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Interference Filters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Beam Splitter 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or Phase Diversity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380 – 900 nm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Visible CCD/CMOS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8715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Visible Imaging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Spectro-polarimeter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(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VIS, VISP)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Visible Tunable Filter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Dual Visible FPIs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 and Polarization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 Analyzer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550 – 860 nm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Visible CCD/CMOS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Near-IR Imaging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Spectro-polarimeter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(IRIM, NIRIS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)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Near-IR Tunable Filter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Dual Near-IR FPIs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 and Polarization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 Analyzer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1000 – 1700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He I 1083 nm,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Fe I 1565 nm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Near-IR FPA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Fast Imaging Solar 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Spectrograph (FISS)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Medium Dispersion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Spectrograph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Warm  Optics and Grating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Visible light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Ha 656 nm,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Ca II 854 nm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Visible CCD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Cryogenic Infrared 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宋体" charset="0"/>
                          <a:cs typeface="Times New Roman" charset="0"/>
                        </a:rPr>
                        <a:t>Spectrograph (CYRA)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Medium Dispersion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Spectrograph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Cryogenic Optics,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Cold Grating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1000 – 5000 nm</a:t>
                      </a:r>
                      <a:endParaRPr kumimoji="0" 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Times New Roman" charset="0"/>
                        </a:rPr>
                        <a:t>Mid-IR FPA</a:t>
                      </a:r>
                      <a:endParaRPr kumimoji="0" 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56122" marR="56122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054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231775" y="152400"/>
            <a:ext cx="8683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 dirty="0" smtClean="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NST AO and MCAO</a:t>
            </a:r>
            <a:endParaRPr lang="en-US" altLang="zh-CN" sz="3600" dirty="0">
              <a:solidFill>
                <a:srgbClr val="FF0000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72035" name="Rectangle 5"/>
          <p:cNvSpPr>
            <a:spLocks noChangeArrowheads="1"/>
          </p:cNvSpPr>
          <p:nvPr/>
        </p:nvSpPr>
        <p:spPr bwMode="auto">
          <a:xfrm>
            <a:off x="228600" y="10668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1</a:t>
            </a:r>
            <a:r>
              <a:rPr lang="en-US" altLang="zh-CN" b="0" baseline="3000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st</a:t>
            </a: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 Generation AO-76</a:t>
            </a:r>
          </a:p>
          <a:p>
            <a:pPr marL="838200" lvl="1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Strehl</a:t>
            </a: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ratio: 0.7 in the NIR under median BBSO </a:t>
            </a:r>
            <a:r>
              <a:rPr lang="en-US" altLang="zh-CN" sz="16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seeing</a:t>
            </a:r>
            <a:endParaRPr lang="en-US" altLang="zh-CN" sz="1800" b="0" dirty="0" smtClean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2</a:t>
            </a:r>
            <a:r>
              <a:rPr lang="en-US" altLang="zh-CN" b="0" baseline="3000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nd</a:t>
            </a: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 Generation AO-308</a:t>
            </a:r>
          </a:p>
          <a:p>
            <a:pPr marL="838200" lvl="1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Acquire diffraction limited imaging over the telescope’s full range of </a:t>
            </a:r>
            <a:r>
              <a:rPr lang="en-US" altLang="zh-CN" sz="16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operation</a:t>
            </a:r>
            <a:endParaRPr lang="en-US" altLang="zh-CN" b="0" dirty="0" smtClean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3</a:t>
            </a:r>
            <a:r>
              <a:rPr lang="en-US" altLang="zh-CN" b="0" baseline="3000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rd</a:t>
            </a:r>
            <a:r>
              <a:rPr lang="en-US" altLang="zh-CN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 Generation MCAO</a:t>
            </a:r>
          </a:p>
          <a:p>
            <a:pPr marL="838200" lvl="1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6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Expand </a:t>
            </a:r>
            <a:r>
              <a:rPr lang="en-US" altLang="zh-CN" sz="1600" b="0" dirty="0">
                <a:solidFill>
                  <a:srgbClr val="000066"/>
                </a:solidFill>
                <a:latin typeface="Tahoma" charset="0"/>
                <a:cs typeface="Tahoma" charset="0"/>
              </a:rPr>
              <a:t>field of view of diffraction limited observations to ~ 1’ in the </a:t>
            </a:r>
            <a:r>
              <a:rPr lang="en-US" altLang="zh-CN" sz="16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visible</a:t>
            </a:r>
          </a:p>
          <a:p>
            <a:pPr marL="381000" indent="-381000">
              <a:lnSpc>
                <a:spcPct val="110000"/>
              </a:lnSpc>
              <a:spcBef>
                <a:spcPct val="20000"/>
              </a:spcBef>
              <a:buFont typeface="Wingdings" charset="0"/>
              <a:buChar char="v"/>
            </a:pP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AO-76, AO-308 and MCAO represent a successful 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collaboration </a:t>
            </a: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between BBSO/NJIT, 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KIS </a:t>
            </a:r>
            <a:r>
              <a:rPr lang="en-US" altLang="zh-CN" sz="1800" b="0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and 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NSO </a:t>
            </a:r>
          </a:p>
        </p:txBody>
      </p:sp>
      <p:sp>
        <p:nvSpPr>
          <p:cNvPr id="172037" name="AutoShape 11" descr="bmp&amp;filename=Coude%20Lab%20MCAO%20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038" name="AutoShape 13" descr="bmp&amp;filename=Coude%20Lab%20MCAO%20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039" name="AutoShape 15" descr="bmp&amp;filename=Coude%20Lab%20MCAO%20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040" name="AutoShape 17" descr="bmp&amp;filename=Coude%20Lab%20MCAO%20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12341" name="Picture 21" descr="mca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06487"/>
            <a:ext cx="4967287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kf4-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68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41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NST-Dome-Coude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117600"/>
            <a:ext cx="403701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04800" y="228600"/>
            <a:ext cx="807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 sz="3600">
                <a:solidFill>
                  <a:srgbClr val="FF0000"/>
                </a:solidFill>
                <a:latin typeface="Tahoma" charset="0"/>
                <a:ea typeface="宋体" charset="0"/>
                <a:cs typeface="宋体" charset="0"/>
              </a:rPr>
              <a:t>Broad-band Filter Imager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57200" y="990600"/>
            <a:ext cx="426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Highest possible spatial and temporal resolution photometric observation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Serves as scientific analysis and engineering feedback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Reference images for alignment with space instruments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Typical exposure: 0.8 – 1.5 </a:t>
            </a:r>
            <a:r>
              <a:rPr lang="en-US" altLang="zh-CN" sz="1800" b="0" dirty="0" err="1">
                <a:solidFill>
                  <a:srgbClr val="000066"/>
                </a:solidFill>
                <a:latin typeface="Tahoma" charset="0"/>
                <a:cs typeface="Tahoma" charset="0"/>
              </a:rPr>
              <a:t>ms</a:t>
            </a: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Typical burst cadence: 10 </a:t>
            </a:r>
            <a:r>
              <a:rPr lang="en-US" altLang="zh-CN" b="0" dirty="0">
                <a:solidFill>
                  <a:srgbClr val="000066"/>
                </a:solidFill>
                <a:latin typeface="Tahoma" charset="0"/>
                <a:cs typeface="Tahoma" charset="0"/>
              </a:rPr>
              <a:t>–</a:t>
            </a: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 15 s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Available channels:</a:t>
            </a: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endParaRPr lang="en-US" altLang="zh-CN" sz="1800" b="0" dirty="0">
              <a:solidFill>
                <a:srgbClr val="000066"/>
              </a:solidFill>
              <a:latin typeface="Tahoma" charset="0"/>
              <a:cs typeface="Tahoma" charset="0"/>
            </a:endParaRPr>
          </a:p>
          <a:p>
            <a:pPr marL="381000" indent="-381000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v"/>
            </a:pPr>
            <a:r>
              <a:rPr lang="en-US" altLang="zh-CN" sz="1800" b="0" dirty="0">
                <a:solidFill>
                  <a:srgbClr val="000066"/>
                </a:solidFill>
                <a:latin typeface="Tahoma" charset="0"/>
                <a:cs typeface="Tahoma" charset="0"/>
              </a:rPr>
              <a:t>Speckle reconstruction post-processing with parallel computers</a:t>
            </a:r>
          </a:p>
        </p:txBody>
      </p:sp>
      <p:sp>
        <p:nvSpPr>
          <p:cNvPr id="9221" name="Text Box 17"/>
          <p:cNvSpPr txBox="1">
            <a:spLocks noChangeArrowheads="1"/>
          </p:cNvSpPr>
          <p:nvPr/>
        </p:nvSpPr>
        <p:spPr bwMode="auto">
          <a:xfrm>
            <a:off x="4814888" y="4622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US" altLang="zh-CN">
                <a:solidFill>
                  <a:srgbClr val="FF6600"/>
                </a:solidFill>
              </a:rPr>
              <a:t>BFI</a:t>
            </a:r>
          </a:p>
        </p:txBody>
      </p:sp>
      <p:sp>
        <p:nvSpPr>
          <p:cNvPr id="9222" name="Line 18"/>
          <p:cNvSpPr>
            <a:spLocks noChangeShapeType="1"/>
          </p:cNvSpPr>
          <p:nvPr/>
        </p:nvSpPr>
        <p:spPr bwMode="auto">
          <a:xfrm>
            <a:off x="5424488" y="4876800"/>
            <a:ext cx="685800" cy="152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42672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95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84.4"/>
</p:tagLst>
</file>

<file path=ppt/theme/theme1.xml><?xml version="1.0" encoding="utf-8"?>
<a:theme xmlns:a="http://schemas.openxmlformats.org/drawingml/2006/main" name="bbso_bbso_bbso">
  <a:themeElements>
    <a:clrScheme name="bbso_bbso_bbs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bso_bbso_bbso">
      <a:majorFont>
        <a:latin typeface="Times New Roman"/>
        <a:ea typeface="MS PGothic"/>
        <a:cs typeface=""/>
      </a:majorFont>
      <a:minorFont>
        <a:latin typeface="Times New Roman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bbso_bbso_bbs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so_bbso_bbs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so_bbso_bbs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so_bbso_bbs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so_bbso_bbs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so_bbso_bbs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so_bbso_bbs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54903</TotalTime>
  <Words>1800</Words>
  <Application>Microsoft Macintosh PowerPoint</Application>
  <PresentationFormat>On-screen Show (4:3)</PresentationFormat>
  <Paragraphs>257</Paragraphs>
  <Slides>24</Slides>
  <Notes>24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bbso_bbso_bbso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IRIM Observations</vt:lpstr>
      <vt:lpstr>He I 1083 nm Observations</vt:lpstr>
      <vt:lpstr>He I 1083 nm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NJIT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Philip Goode</dc:creator>
  <cp:lastModifiedBy>Wenda Cao</cp:lastModifiedBy>
  <cp:revision>663</cp:revision>
  <dcterms:created xsi:type="dcterms:W3CDTF">2009-04-06T14:14:10Z</dcterms:created>
  <dcterms:modified xsi:type="dcterms:W3CDTF">2016-02-24T19:35:04Z</dcterms:modified>
</cp:coreProperties>
</file>