
<file path=[Content_Types].xml><?xml version="1.0" encoding="utf-8"?>
<Types xmlns="http://schemas.openxmlformats.org/package/2006/content-types">
  <Default Extension="fntdata" ContentType="application/x-fontdata"/>
  <Default Extension="gif" ContentType="image/gif"/>
  <Default Extension="jpg" ContentType="image/jpeg"/>
  <Default Extension="mp4" ContentType="video/mp4"/>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48"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9144000" cy="5143500" type="screen16x9"/>
  <p:notesSz cx="6858000" cy="9144000"/>
  <p:embeddedFontLst>
    <p:embeddedFont>
      <p:font typeface="Ubuntu" panose="020B0504030602030204" pitchFamily="34" charset="0"/>
      <p:regular r:id="rId34"/>
      <p:bold r:id="rId35"/>
      <p:italic r:id="rId36"/>
      <p:boldItalic r:id="rId37"/>
    </p:embeddedFont>
    <p:embeddedFont>
      <p:font typeface="Ubuntu Medium" panose="020B0604030602030204" pitchFamily="34" charset="0"/>
      <p:regular r:id="rId38"/>
      <p:bold r:id="rId39"/>
      <p:italic r:id="rId40"/>
      <p:boldItalic r:id="rId4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5" roundtripDataSignature="AMtx7miCMXtss2MusSgeQbJLwLGaJ+EQG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8" d="100"/>
          <a:sy n="118" d="100"/>
        </p:scale>
        <p:origin x="813" y="59"/>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fntdata"/><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font" Target="fonts/font5.fntdata"/><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font" Target="fonts/font7.fntdata"/><Relationship Id="rId45"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8"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
        <p:cNvGrpSpPr/>
        <p:nvPr/>
      </p:nvGrpSpPr>
      <p:grpSpPr>
        <a:xfrm>
          <a:off x="0" y="0"/>
          <a:ext cx="0" cy="0"/>
          <a:chOff x="0" y="0"/>
          <a:chExt cx="0" cy="0"/>
        </a:xfrm>
      </p:grpSpPr>
      <p:sp>
        <p:nvSpPr>
          <p:cNvPr id="54" name="Google Shape;54;p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5" name="Google Shape;55;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 name="Google Shape;6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9" name="Google Shape;6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ef87b2830e_0_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2ef87b2830e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ef87b2830e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ef87b2830e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2ef87b2830e_0_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2ef87b2830e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3" name="Google Shape;123;p14: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4" name="Google Shape;134;p15: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2ef87b2830e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2ef87b2830e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279c68fa697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279c68fa69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ef87b2830e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2ef87b2830e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1" name="Google Shape;171;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1" name="Google Shape;181;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0" name="Google Shape;19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0" name="Google Shape;200;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0" name="Google Shape;210;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2ee8117dc26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2ee8117dc26_0_9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28600" algn="l" rtl="0">
              <a:lnSpc>
                <a:spcPct val="100000"/>
              </a:lnSpc>
              <a:spcBef>
                <a:spcPts val="0"/>
              </a:spcBef>
              <a:spcAft>
                <a:spcPts val="0"/>
              </a:spcAft>
              <a:buSzPts val="1100"/>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8" name="Google Shape;228;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8" name="Google Shape;238;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8" name="Google Shape;248;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g2ef87b2830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8" name="Google Shape;258;g2ef87b2830e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8" name="Google Shape;26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2ee8117dc26_0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2" name="Google Shape;282;g2ee8117dc26_0_13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g2ee8117dc26_0_1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2" name="Google Shape;292;g2ee8117dc26_0_14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2ee8117dc26_0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3" name="Google Shape;303;g2ee8117dc26_0_16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2ee8117dc26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3" name="Google Shape;313;g2ee8117dc26_0_17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279c68fa697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5" name="Google Shape;325;g279c68fa697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2ef87b2830e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2ef87b2830e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g2ef87b2830e_0_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3" name="Google Shape;343;g2ef87b2830e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0" name="Google Shape;350;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g2ee8117dc26_0_60"/>
          <p:cNvSpPr txBox="1">
            <a:spLocks noGrp="1"/>
          </p:cNvSpPr>
          <p:nvPr>
            <p:ph type="ctrTitle"/>
          </p:nvPr>
        </p:nvSpPr>
        <p:spPr>
          <a:xfrm>
            <a:off x="685800" y="1583342"/>
            <a:ext cx="7772400" cy="1159800"/>
          </a:xfrm>
          <a:prstGeom prst="rect">
            <a:avLst/>
          </a:prstGeom>
          <a:noFill/>
          <a:ln>
            <a:noFill/>
          </a:ln>
          <a:effectLst>
            <a:outerShdw blurRad="57150" dist="19050" dir="5400000" algn="bl" rotWithShape="0">
              <a:srgbClr val="000000">
                <a:alpha val="48235"/>
              </a:srgbClr>
            </a:outerShdw>
          </a:effectLst>
        </p:spPr>
        <p:txBody>
          <a:bodyPr spcFirstLastPara="1" wrap="square" lIns="91425" tIns="91425" rIns="91425" bIns="91425" anchor="b" anchorCtr="0">
            <a:noAutofit/>
          </a:bodyPr>
          <a:lstStyle>
            <a:lvl1pPr lvl="0" algn="ctr">
              <a:lnSpc>
                <a:spcPct val="100000"/>
              </a:lnSpc>
              <a:spcBef>
                <a:spcPts val="0"/>
              </a:spcBef>
              <a:spcAft>
                <a:spcPts val="0"/>
              </a:spcAft>
              <a:buClr>
                <a:srgbClr val="434343"/>
              </a:buClr>
              <a:buSzPts val="4800"/>
              <a:buFont typeface="Ubuntu"/>
              <a:buNone/>
              <a:defRPr sz="4800" b="1" i="1" u="none" strike="noStrike" cap="none">
                <a:solidFill>
                  <a:srgbClr val="434343"/>
                </a:solidFill>
                <a:latin typeface="Arial"/>
                <a:ea typeface="Arial"/>
                <a:cs typeface="Arial"/>
                <a:sym typeface="Arial"/>
              </a:defRPr>
            </a:lvl1pPr>
            <a:lvl2pPr lvl="1" algn="ctr">
              <a:lnSpc>
                <a:spcPct val="100000"/>
              </a:lnSpc>
              <a:spcBef>
                <a:spcPts val="0"/>
              </a:spcBef>
              <a:spcAft>
                <a:spcPts val="0"/>
              </a:spcAft>
              <a:buClr>
                <a:schemeClr val="dk1"/>
              </a:buClr>
              <a:buSzPts val="4800"/>
              <a:buFont typeface="Arial"/>
              <a:buNone/>
              <a:defRPr sz="4800" b="1" i="0" u="none" strike="noStrike" cap="none">
                <a:solidFill>
                  <a:schemeClr val="dk1"/>
                </a:solidFill>
                <a:latin typeface="Arial"/>
                <a:ea typeface="Arial"/>
                <a:cs typeface="Arial"/>
                <a:sym typeface="Arial"/>
              </a:defRPr>
            </a:lvl2pPr>
            <a:lvl3pPr lvl="2" algn="ctr">
              <a:lnSpc>
                <a:spcPct val="100000"/>
              </a:lnSpc>
              <a:spcBef>
                <a:spcPts val="0"/>
              </a:spcBef>
              <a:spcAft>
                <a:spcPts val="0"/>
              </a:spcAft>
              <a:buClr>
                <a:schemeClr val="dk1"/>
              </a:buClr>
              <a:buSzPts val="4800"/>
              <a:buFont typeface="Arial"/>
              <a:buNone/>
              <a:defRPr sz="4800" b="1" i="0" u="none" strike="noStrike" cap="none">
                <a:solidFill>
                  <a:schemeClr val="dk1"/>
                </a:solidFill>
                <a:latin typeface="Arial"/>
                <a:ea typeface="Arial"/>
                <a:cs typeface="Arial"/>
                <a:sym typeface="Arial"/>
              </a:defRPr>
            </a:lvl3pPr>
            <a:lvl4pPr lvl="3" algn="ctr">
              <a:lnSpc>
                <a:spcPct val="100000"/>
              </a:lnSpc>
              <a:spcBef>
                <a:spcPts val="0"/>
              </a:spcBef>
              <a:spcAft>
                <a:spcPts val="0"/>
              </a:spcAft>
              <a:buClr>
                <a:schemeClr val="dk1"/>
              </a:buClr>
              <a:buSzPts val="4800"/>
              <a:buFont typeface="Arial"/>
              <a:buNone/>
              <a:defRPr sz="4800" b="1" i="0" u="none" strike="noStrike" cap="none">
                <a:solidFill>
                  <a:schemeClr val="dk1"/>
                </a:solidFill>
                <a:latin typeface="Arial"/>
                <a:ea typeface="Arial"/>
                <a:cs typeface="Arial"/>
                <a:sym typeface="Arial"/>
              </a:defRPr>
            </a:lvl4pPr>
            <a:lvl5pPr lvl="4" algn="ctr">
              <a:lnSpc>
                <a:spcPct val="100000"/>
              </a:lnSpc>
              <a:spcBef>
                <a:spcPts val="0"/>
              </a:spcBef>
              <a:spcAft>
                <a:spcPts val="0"/>
              </a:spcAft>
              <a:buClr>
                <a:schemeClr val="dk1"/>
              </a:buClr>
              <a:buSzPts val="4800"/>
              <a:buFont typeface="Arial"/>
              <a:buNone/>
              <a:defRPr sz="4800" b="1" i="0" u="none" strike="noStrike" cap="none">
                <a:solidFill>
                  <a:schemeClr val="dk1"/>
                </a:solidFill>
                <a:latin typeface="Arial"/>
                <a:ea typeface="Arial"/>
                <a:cs typeface="Arial"/>
                <a:sym typeface="Arial"/>
              </a:defRPr>
            </a:lvl5pPr>
            <a:lvl6pPr lvl="5" algn="ctr">
              <a:lnSpc>
                <a:spcPct val="100000"/>
              </a:lnSpc>
              <a:spcBef>
                <a:spcPts val="0"/>
              </a:spcBef>
              <a:spcAft>
                <a:spcPts val="0"/>
              </a:spcAft>
              <a:buClr>
                <a:schemeClr val="dk1"/>
              </a:buClr>
              <a:buSzPts val="4800"/>
              <a:buFont typeface="Arial"/>
              <a:buNone/>
              <a:defRPr sz="4800" b="1" i="0" u="none" strike="noStrike" cap="none">
                <a:solidFill>
                  <a:schemeClr val="dk1"/>
                </a:solidFill>
                <a:latin typeface="Arial"/>
                <a:ea typeface="Arial"/>
                <a:cs typeface="Arial"/>
                <a:sym typeface="Arial"/>
              </a:defRPr>
            </a:lvl6pPr>
            <a:lvl7pPr lvl="6" algn="ctr">
              <a:lnSpc>
                <a:spcPct val="100000"/>
              </a:lnSpc>
              <a:spcBef>
                <a:spcPts val="0"/>
              </a:spcBef>
              <a:spcAft>
                <a:spcPts val="0"/>
              </a:spcAft>
              <a:buClr>
                <a:schemeClr val="dk1"/>
              </a:buClr>
              <a:buSzPts val="4800"/>
              <a:buFont typeface="Arial"/>
              <a:buNone/>
              <a:defRPr sz="4800" b="1" i="0" u="none" strike="noStrike" cap="none">
                <a:solidFill>
                  <a:schemeClr val="dk1"/>
                </a:solidFill>
                <a:latin typeface="Arial"/>
                <a:ea typeface="Arial"/>
                <a:cs typeface="Arial"/>
                <a:sym typeface="Arial"/>
              </a:defRPr>
            </a:lvl7pPr>
            <a:lvl8pPr lvl="7" algn="ctr">
              <a:lnSpc>
                <a:spcPct val="100000"/>
              </a:lnSpc>
              <a:spcBef>
                <a:spcPts val="0"/>
              </a:spcBef>
              <a:spcAft>
                <a:spcPts val="0"/>
              </a:spcAft>
              <a:buClr>
                <a:schemeClr val="dk1"/>
              </a:buClr>
              <a:buSzPts val="4800"/>
              <a:buFont typeface="Arial"/>
              <a:buNone/>
              <a:defRPr sz="4800" b="1" i="0" u="none" strike="noStrike" cap="none">
                <a:solidFill>
                  <a:schemeClr val="dk1"/>
                </a:solidFill>
                <a:latin typeface="Arial"/>
                <a:ea typeface="Arial"/>
                <a:cs typeface="Arial"/>
                <a:sym typeface="Arial"/>
              </a:defRPr>
            </a:lvl8pPr>
            <a:lvl9pPr lvl="8" algn="ctr">
              <a:lnSpc>
                <a:spcPct val="100000"/>
              </a:lnSpc>
              <a:spcBef>
                <a:spcPts val="0"/>
              </a:spcBef>
              <a:spcAft>
                <a:spcPts val="0"/>
              </a:spcAft>
              <a:buClr>
                <a:schemeClr val="dk1"/>
              </a:buClr>
              <a:buSzPts val="4800"/>
              <a:buFont typeface="Arial"/>
              <a:buNone/>
              <a:defRPr sz="4800" b="1" i="0" u="none" strike="noStrike" cap="none">
                <a:solidFill>
                  <a:schemeClr val="dk1"/>
                </a:solidFill>
                <a:latin typeface="Arial"/>
                <a:ea typeface="Arial"/>
                <a:cs typeface="Arial"/>
                <a:sym typeface="Arial"/>
              </a:defRPr>
            </a:lvl9pPr>
          </a:lstStyle>
          <a:p>
            <a:endParaRPr/>
          </a:p>
        </p:txBody>
      </p:sp>
      <p:sp>
        <p:nvSpPr>
          <p:cNvPr id="19" name="Google Shape;19;g2ee8117dc26_0_60"/>
          <p:cNvSpPr txBox="1">
            <a:spLocks noGrp="1"/>
          </p:cNvSpPr>
          <p:nvPr>
            <p:ph type="subTitle" idx="1"/>
          </p:nvPr>
        </p:nvSpPr>
        <p:spPr>
          <a:xfrm>
            <a:off x="685800" y="2840053"/>
            <a:ext cx="7772400" cy="784800"/>
          </a:xfrm>
          <a:prstGeom prst="rect">
            <a:avLst/>
          </a:prstGeom>
          <a:noFill/>
          <a:ln>
            <a:noFill/>
          </a:ln>
          <a:effectLst>
            <a:outerShdw blurRad="57150" dist="19050" dir="5400000" algn="bl" rotWithShape="0">
              <a:srgbClr val="000000">
                <a:alpha val="48235"/>
              </a:srgbClr>
            </a:outerShdw>
          </a:effectLst>
        </p:spPr>
        <p:txBody>
          <a:bodyPr spcFirstLastPara="1" wrap="square" lIns="91425" tIns="91425" rIns="91425" bIns="91425" anchor="t" anchorCtr="0">
            <a:noAutofit/>
          </a:bodyPr>
          <a:lstStyle>
            <a:lvl1pPr lvl="0" algn="ctr">
              <a:lnSpc>
                <a:spcPct val="100000"/>
              </a:lnSpc>
              <a:spcBef>
                <a:spcPts val="0"/>
              </a:spcBef>
              <a:spcAft>
                <a:spcPts val="0"/>
              </a:spcAft>
              <a:buClr>
                <a:schemeClr val="dk2"/>
              </a:buClr>
              <a:buSzPts val="1800"/>
              <a:buNone/>
              <a:defRPr sz="1800" i="1" u="none" strike="noStrike" cap="none">
                <a:solidFill>
                  <a:schemeClr val="dk2"/>
                </a:solidFill>
                <a:latin typeface="Arial"/>
                <a:ea typeface="Arial"/>
                <a:cs typeface="Arial"/>
                <a:sym typeface="Arial"/>
              </a:defRPr>
            </a:lvl1pPr>
            <a:lvl2pPr lvl="1" algn="ctr">
              <a:lnSpc>
                <a:spcPct val="100000"/>
              </a:lnSpc>
              <a:spcBef>
                <a:spcPts val="0"/>
              </a:spcBef>
              <a:spcAft>
                <a:spcPts val="0"/>
              </a:spcAft>
              <a:buClr>
                <a:schemeClr val="dk2"/>
              </a:buClr>
              <a:buSzPts val="3000"/>
              <a:buFont typeface="Arial"/>
              <a:buNone/>
              <a:defRPr sz="3000" b="0" i="0" u="none" strike="noStrike" cap="none">
                <a:solidFill>
                  <a:schemeClr val="dk2"/>
                </a:solidFill>
                <a:latin typeface="Arial"/>
                <a:ea typeface="Arial"/>
                <a:cs typeface="Arial"/>
                <a:sym typeface="Arial"/>
              </a:defRPr>
            </a:lvl2pPr>
            <a:lvl3pPr lvl="2" algn="ctr">
              <a:lnSpc>
                <a:spcPct val="100000"/>
              </a:lnSpc>
              <a:spcBef>
                <a:spcPts val="0"/>
              </a:spcBef>
              <a:spcAft>
                <a:spcPts val="0"/>
              </a:spcAft>
              <a:buClr>
                <a:schemeClr val="dk2"/>
              </a:buClr>
              <a:buSzPts val="3000"/>
              <a:buFont typeface="Arial"/>
              <a:buNone/>
              <a:defRPr sz="3000" b="0" i="0" u="none" strike="noStrike" cap="none">
                <a:solidFill>
                  <a:schemeClr val="dk2"/>
                </a:solidFill>
                <a:latin typeface="Arial"/>
                <a:ea typeface="Arial"/>
                <a:cs typeface="Arial"/>
                <a:sym typeface="Arial"/>
              </a:defRPr>
            </a:lvl3pPr>
            <a:lvl4pPr lvl="3" algn="ctr">
              <a:lnSpc>
                <a:spcPct val="100000"/>
              </a:lnSpc>
              <a:spcBef>
                <a:spcPts val="0"/>
              </a:spcBef>
              <a:spcAft>
                <a:spcPts val="0"/>
              </a:spcAft>
              <a:buClr>
                <a:schemeClr val="dk2"/>
              </a:buClr>
              <a:buSzPts val="3000"/>
              <a:buFont typeface="Arial"/>
              <a:buNone/>
              <a:defRPr sz="3000" b="0" i="0" u="none" strike="noStrike" cap="none">
                <a:solidFill>
                  <a:schemeClr val="dk2"/>
                </a:solidFill>
                <a:latin typeface="Arial"/>
                <a:ea typeface="Arial"/>
                <a:cs typeface="Arial"/>
                <a:sym typeface="Arial"/>
              </a:defRPr>
            </a:lvl4pPr>
            <a:lvl5pPr lvl="4" algn="ctr">
              <a:lnSpc>
                <a:spcPct val="100000"/>
              </a:lnSpc>
              <a:spcBef>
                <a:spcPts val="0"/>
              </a:spcBef>
              <a:spcAft>
                <a:spcPts val="0"/>
              </a:spcAft>
              <a:buClr>
                <a:schemeClr val="dk2"/>
              </a:buClr>
              <a:buSzPts val="3000"/>
              <a:buFont typeface="Arial"/>
              <a:buNone/>
              <a:defRPr sz="3000" b="0" i="0" u="none" strike="noStrike" cap="none">
                <a:solidFill>
                  <a:schemeClr val="dk2"/>
                </a:solidFill>
                <a:latin typeface="Arial"/>
                <a:ea typeface="Arial"/>
                <a:cs typeface="Arial"/>
                <a:sym typeface="Arial"/>
              </a:defRPr>
            </a:lvl5pPr>
            <a:lvl6pPr lvl="5" algn="ctr">
              <a:lnSpc>
                <a:spcPct val="100000"/>
              </a:lnSpc>
              <a:spcBef>
                <a:spcPts val="0"/>
              </a:spcBef>
              <a:spcAft>
                <a:spcPts val="0"/>
              </a:spcAft>
              <a:buClr>
                <a:schemeClr val="dk2"/>
              </a:buClr>
              <a:buSzPts val="3000"/>
              <a:buFont typeface="Arial"/>
              <a:buNone/>
              <a:defRPr sz="3000" b="0" i="0" u="none" strike="noStrike" cap="none">
                <a:solidFill>
                  <a:schemeClr val="dk2"/>
                </a:solidFill>
                <a:latin typeface="Arial"/>
                <a:ea typeface="Arial"/>
                <a:cs typeface="Arial"/>
                <a:sym typeface="Arial"/>
              </a:defRPr>
            </a:lvl6pPr>
            <a:lvl7pPr lvl="6" algn="ctr">
              <a:lnSpc>
                <a:spcPct val="100000"/>
              </a:lnSpc>
              <a:spcBef>
                <a:spcPts val="0"/>
              </a:spcBef>
              <a:spcAft>
                <a:spcPts val="0"/>
              </a:spcAft>
              <a:buClr>
                <a:schemeClr val="dk2"/>
              </a:buClr>
              <a:buSzPts val="3000"/>
              <a:buFont typeface="Arial"/>
              <a:buNone/>
              <a:defRPr sz="3000" b="0" i="0" u="none" strike="noStrike" cap="none">
                <a:solidFill>
                  <a:schemeClr val="dk2"/>
                </a:solidFill>
                <a:latin typeface="Arial"/>
                <a:ea typeface="Arial"/>
                <a:cs typeface="Arial"/>
                <a:sym typeface="Arial"/>
              </a:defRPr>
            </a:lvl7pPr>
            <a:lvl8pPr lvl="7" algn="ctr">
              <a:lnSpc>
                <a:spcPct val="100000"/>
              </a:lnSpc>
              <a:spcBef>
                <a:spcPts val="0"/>
              </a:spcBef>
              <a:spcAft>
                <a:spcPts val="0"/>
              </a:spcAft>
              <a:buClr>
                <a:schemeClr val="dk2"/>
              </a:buClr>
              <a:buSzPts val="3000"/>
              <a:buFont typeface="Arial"/>
              <a:buNone/>
              <a:defRPr sz="3000" b="0" i="0" u="none" strike="noStrike" cap="none">
                <a:solidFill>
                  <a:schemeClr val="dk2"/>
                </a:solidFill>
                <a:latin typeface="Arial"/>
                <a:ea typeface="Arial"/>
                <a:cs typeface="Arial"/>
                <a:sym typeface="Arial"/>
              </a:defRPr>
            </a:lvl8pPr>
            <a:lvl9pPr lvl="8" algn="ctr">
              <a:lnSpc>
                <a:spcPct val="100000"/>
              </a:lnSpc>
              <a:spcBef>
                <a:spcPts val="0"/>
              </a:spcBef>
              <a:spcAft>
                <a:spcPts val="0"/>
              </a:spcAft>
              <a:buClr>
                <a:schemeClr val="dk2"/>
              </a:buClr>
              <a:buSzPts val="3000"/>
              <a:buFont typeface="Arial"/>
              <a:buNone/>
              <a:defRPr sz="3000" b="0" i="0" u="none" strike="noStrike" cap="none">
                <a:solidFill>
                  <a:schemeClr val="dk2"/>
                </a:solidFill>
                <a:latin typeface="Arial"/>
                <a:ea typeface="Arial"/>
                <a:cs typeface="Arial"/>
                <a:sym typeface="Arial"/>
              </a:defRPr>
            </a:lvl9pPr>
          </a:lstStyle>
          <a:p>
            <a:endParaRPr/>
          </a:p>
        </p:txBody>
      </p:sp>
      <p:pic>
        <p:nvPicPr>
          <p:cNvPr id="20" name="Google Shape;20;g2ee8117dc26_0_60"/>
          <p:cNvPicPr preferRelativeResize="0"/>
          <p:nvPr/>
        </p:nvPicPr>
        <p:blipFill rotWithShape="1">
          <a:blip r:embed="rId2">
            <a:alphaModFix/>
          </a:blip>
          <a:srcRect/>
          <a:stretch/>
        </p:blipFill>
        <p:spPr>
          <a:xfrm>
            <a:off x="8072150" y="38875"/>
            <a:ext cx="497625" cy="480300"/>
          </a:xfrm>
          <a:prstGeom prst="rect">
            <a:avLst/>
          </a:prstGeom>
          <a:noFill/>
          <a:ln>
            <a:noFill/>
          </a:ln>
          <a:effectLst>
            <a:outerShdw blurRad="57150" dist="19050" dir="5400000" algn="bl" rotWithShape="0">
              <a:srgbClr val="000000">
                <a:alpha val="49019"/>
              </a:srgb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p:cSld name="TITLE_AND_BODY_1">
    <p:spTree>
      <p:nvGrpSpPr>
        <p:cNvPr id="1" name="Shape 21"/>
        <p:cNvGrpSpPr/>
        <p:nvPr/>
      </p:nvGrpSpPr>
      <p:grpSpPr>
        <a:xfrm>
          <a:off x="0" y="0"/>
          <a:ext cx="0" cy="0"/>
          <a:chOff x="0" y="0"/>
          <a:chExt cx="0" cy="0"/>
        </a:xfrm>
      </p:grpSpPr>
      <p:sp>
        <p:nvSpPr>
          <p:cNvPr id="22" name="Google Shape;22;g2ee8117dc26_0_64"/>
          <p:cNvSpPr txBox="1">
            <a:spLocks noGrp="1"/>
          </p:cNvSpPr>
          <p:nvPr>
            <p:ph type="title"/>
          </p:nvPr>
        </p:nvSpPr>
        <p:spPr>
          <a:xfrm>
            <a:off x="463875" y="73601"/>
            <a:ext cx="8583300" cy="514800"/>
          </a:xfrm>
          <a:prstGeom prst="rect">
            <a:avLst/>
          </a:prstGeom>
          <a:noFill/>
          <a:ln>
            <a:noFill/>
          </a:ln>
          <a:effectLst>
            <a:outerShdw blurRad="57150" dist="19050" dir="5400000" algn="bl" rotWithShape="0">
              <a:srgbClr val="000000">
                <a:alpha val="48627"/>
              </a:srgbClr>
            </a:outerShdw>
          </a:effectLst>
        </p:spPr>
        <p:txBody>
          <a:bodyPr spcFirstLastPara="1" wrap="square" lIns="91425" tIns="91425" rIns="91425" bIns="91425" anchor="b" anchorCtr="0">
            <a:noAutofit/>
          </a:bodyPr>
          <a:lstStyle>
            <a:lvl1pPr lvl="0" algn="l">
              <a:lnSpc>
                <a:spcPct val="100000"/>
              </a:lnSpc>
              <a:spcBef>
                <a:spcPts val="0"/>
              </a:spcBef>
              <a:spcAft>
                <a:spcPts val="0"/>
              </a:spcAft>
              <a:buClr>
                <a:srgbClr val="D9D9D9"/>
              </a:buClr>
              <a:buSzPts val="3600"/>
              <a:buNone/>
              <a:defRPr sz="2800">
                <a:solidFill>
                  <a:srgbClr val="D9D9D9"/>
                </a:solidFill>
                <a:latin typeface="Arial"/>
                <a:ea typeface="Arial"/>
                <a:cs typeface="Arial"/>
                <a:sym typeface="Arial"/>
              </a:defRPr>
            </a:lvl1pPr>
            <a:lvl2pPr lvl="1"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2pPr>
            <a:lvl3pPr lvl="2"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3pPr>
            <a:lvl4pPr lvl="3"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4pPr>
            <a:lvl5pPr lvl="4"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5pPr>
            <a:lvl6pPr lvl="5"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6pPr>
            <a:lvl7pPr lvl="6"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7pPr>
            <a:lvl8pPr lvl="7"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8pPr>
            <a:lvl9pPr lvl="8"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9pPr>
          </a:lstStyle>
          <a:p>
            <a:endParaRPr/>
          </a:p>
        </p:txBody>
      </p:sp>
      <p:sp>
        <p:nvSpPr>
          <p:cNvPr id="23" name="Google Shape;23;g2ee8117dc26_0_64"/>
          <p:cNvSpPr txBox="1">
            <a:spLocks noGrp="1"/>
          </p:cNvSpPr>
          <p:nvPr>
            <p:ph type="body" idx="1"/>
          </p:nvPr>
        </p:nvSpPr>
        <p:spPr>
          <a:xfrm>
            <a:off x="4929475" y="798800"/>
            <a:ext cx="3959400" cy="2070600"/>
          </a:xfrm>
          <a:prstGeom prst="rect">
            <a:avLst/>
          </a:prstGeom>
          <a:noFill/>
          <a:ln>
            <a:noFill/>
          </a:ln>
          <a:effectLst>
            <a:outerShdw blurRad="57150" dist="19050" dir="5400000" algn="bl" rotWithShape="0">
              <a:srgbClr val="000000">
                <a:alpha val="48627"/>
              </a:srgbClr>
            </a:outerShdw>
          </a:effectLst>
        </p:spPr>
        <p:txBody>
          <a:bodyPr spcFirstLastPara="1" wrap="square" lIns="91425" tIns="91425" rIns="91425" bIns="91425" anchor="t" anchorCtr="0">
            <a:noAutofit/>
          </a:bodyPr>
          <a:lstStyle>
            <a:lvl1pPr marL="457200" lvl="0" indent="-317500" algn="l">
              <a:lnSpc>
                <a:spcPct val="100000"/>
              </a:lnSpc>
              <a:spcBef>
                <a:spcPts val="600"/>
              </a:spcBef>
              <a:spcAft>
                <a:spcPts val="0"/>
              </a:spcAft>
              <a:buClr>
                <a:srgbClr val="434343"/>
              </a:buClr>
              <a:buSzPts val="1400"/>
              <a:buChar char="●"/>
              <a:defRPr sz="1400">
                <a:solidFill>
                  <a:srgbClr val="434343"/>
                </a:solidFill>
                <a:latin typeface="Arial"/>
                <a:ea typeface="Arial"/>
                <a:cs typeface="Arial"/>
                <a:sym typeface="Arial"/>
              </a:defRPr>
            </a:lvl1pPr>
            <a:lvl2pPr marL="914400" lvl="1" indent="-317500" algn="l">
              <a:lnSpc>
                <a:spcPct val="100000"/>
              </a:lnSpc>
              <a:spcBef>
                <a:spcPts val="0"/>
              </a:spcBef>
              <a:spcAft>
                <a:spcPts val="0"/>
              </a:spcAft>
              <a:buClr>
                <a:srgbClr val="434343"/>
              </a:buClr>
              <a:buSzPts val="1400"/>
              <a:buChar char="○"/>
              <a:defRPr sz="1400">
                <a:solidFill>
                  <a:srgbClr val="434343"/>
                </a:solidFill>
              </a:defRPr>
            </a:lvl2pPr>
            <a:lvl3pPr marL="1371600" lvl="2" indent="-317500" algn="l">
              <a:lnSpc>
                <a:spcPct val="100000"/>
              </a:lnSpc>
              <a:spcBef>
                <a:spcPts val="0"/>
              </a:spcBef>
              <a:spcAft>
                <a:spcPts val="0"/>
              </a:spcAft>
              <a:buClr>
                <a:srgbClr val="434343"/>
              </a:buClr>
              <a:buSzPts val="1400"/>
              <a:buChar char="■"/>
              <a:defRPr sz="1400">
                <a:solidFill>
                  <a:srgbClr val="434343"/>
                </a:solidFill>
              </a:defRPr>
            </a:lvl3pPr>
            <a:lvl4pPr marL="1828800" lvl="3" indent="-317500" algn="l">
              <a:lnSpc>
                <a:spcPct val="100000"/>
              </a:lnSpc>
              <a:spcBef>
                <a:spcPts val="0"/>
              </a:spcBef>
              <a:spcAft>
                <a:spcPts val="0"/>
              </a:spcAft>
              <a:buClr>
                <a:srgbClr val="434343"/>
              </a:buClr>
              <a:buSzPts val="1400"/>
              <a:buChar char="●"/>
              <a:defRPr sz="1400">
                <a:solidFill>
                  <a:srgbClr val="434343"/>
                </a:solidFill>
              </a:defRPr>
            </a:lvl4pPr>
            <a:lvl5pPr marL="2286000" lvl="4" indent="-317500" algn="l">
              <a:lnSpc>
                <a:spcPct val="100000"/>
              </a:lnSpc>
              <a:spcBef>
                <a:spcPts val="0"/>
              </a:spcBef>
              <a:spcAft>
                <a:spcPts val="0"/>
              </a:spcAft>
              <a:buClr>
                <a:srgbClr val="434343"/>
              </a:buClr>
              <a:buSzPts val="1400"/>
              <a:buChar char="○"/>
              <a:defRPr sz="1400">
                <a:solidFill>
                  <a:srgbClr val="434343"/>
                </a:solidFill>
              </a:defRPr>
            </a:lvl5pPr>
            <a:lvl6pPr marL="2743200" lvl="5" indent="-317500" algn="l">
              <a:lnSpc>
                <a:spcPct val="100000"/>
              </a:lnSpc>
              <a:spcBef>
                <a:spcPts val="0"/>
              </a:spcBef>
              <a:spcAft>
                <a:spcPts val="0"/>
              </a:spcAft>
              <a:buClr>
                <a:srgbClr val="434343"/>
              </a:buClr>
              <a:buSzPts val="1400"/>
              <a:buChar char="■"/>
              <a:defRPr sz="1400">
                <a:solidFill>
                  <a:srgbClr val="434343"/>
                </a:solidFill>
              </a:defRPr>
            </a:lvl6pPr>
            <a:lvl7pPr marL="3200400" lvl="6" indent="-317500" algn="l">
              <a:lnSpc>
                <a:spcPct val="100000"/>
              </a:lnSpc>
              <a:spcBef>
                <a:spcPts val="0"/>
              </a:spcBef>
              <a:spcAft>
                <a:spcPts val="0"/>
              </a:spcAft>
              <a:buClr>
                <a:srgbClr val="434343"/>
              </a:buClr>
              <a:buSzPts val="1400"/>
              <a:buChar char="●"/>
              <a:defRPr sz="1400">
                <a:solidFill>
                  <a:srgbClr val="434343"/>
                </a:solidFill>
              </a:defRPr>
            </a:lvl7pPr>
            <a:lvl8pPr marL="3657600" lvl="7" indent="-317500" algn="l">
              <a:lnSpc>
                <a:spcPct val="100000"/>
              </a:lnSpc>
              <a:spcBef>
                <a:spcPts val="0"/>
              </a:spcBef>
              <a:spcAft>
                <a:spcPts val="0"/>
              </a:spcAft>
              <a:buClr>
                <a:srgbClr val="434343"/>
              </a:buClr>
              <a:buSzPts val="1400"/>
              <a:buChar char="○"/>
              <a:defRPr sz="1400">
                <a:solidFill>
                  <a:srgbClr val="434343"/>
                </a:solidFill>
              </a:defRPr>
            </a:lvl8pPr>
            <a:lvl9pPr marL="4114800" lvl="8" indent="-317500" algn="l">
              <a:lnSpc>
                <a:spcPct val="100000"/>
              </a:lnSpc>
              <a:spcBef>
                <a:spcPts val="0"/>
              </a:spcBef>
              <a:spcAft>
                <a:spcPts val="0"/>
              </a:spcAft>
              <a:buClr>
                <a:srgbClr val="434343"/>
              </a:buClr>
              <a:buSzPts val="1400"/>
              <a:buChar char="■"/>
              <a:defRPr sz="1400">
                <a:solidFill>
                  <a:srgbClr val="434343"/>
                </a:solidFill>
              </a:defRPr>
            </a:lvl9pPr>
          </a:lstStyle>
          <a:p>
            <a:endParaRPr/>
          </a:p>
        </p:txBody>
      </p:sp>
      <p:sp>
        <p:nvSpPr>
          <p:cNvPr id="24" name="Google Shape;24;g2ee8117dc26_0_64"/>
          <p:cNvSpPr txBox="1">
            <a:spLocks noGrp="1"/>
          </p:cNvSpPr>
          <p:nvPr>
            <p:ph type="dt" idx="10"/>
          </p:nvPr>
        </p:nvSpPr>
        <p:spPr>
          <a:xfrm>
            <a:off x="628650" y="4767263"/>
            <a:ext cx="2057400" cy="2745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g2ee8117dc26_0_64"/>
          <p:cNvSpPr txBox="1">
            <a:spLocks noGrp="1"/>
          </p:cNvSpPr>
          <p:nvPr>
            <p:ph type="ftr" idx="11"/>
          </p:nvPr>
        </p:nvSpPr>
        <p:spPr>
          <a:xfrm>
            <a:off x="3028950" y="4767263"/>
            <a:ext cx="3086100" cy="2745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g2ee8117dc26_0_64"/>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27" name="Google Shape;27;g2ee8117dc26_0_64"/>
          <p:cNvSpPr>
            <a:spLocks noGrp="1"/>
          </p:cNvSpPr>
          <p:nvPr>
            <p:ph type="pic" idx="2"/>
          </p:nvPr>
        </p:nvSpPr>
        <p:spPr>
          <a:xfrm>
            <a:off x="702300" y="1036825"/>
            <a:ext cx="2748900" cy="1705500"/>
          </a:xfrm>
          <a:prstGeom prst="rect">
            <a:avLst/>
          </a:prstGeom>
          <a:noFill/>
          <a:ln>
            <a:noFill/>
          </a:ln>
          <a:effectLst>
            <a:outerShdw blurRad="214313" dist="190500" dir="2700000" algn="bl" rotWithShape="0">
              <a:srgbClr val="000000">
                <a:alpha val="64705"/>
              </a:srgbClr>
            </a:outerShdw>
          </a:effectLst>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lank" type="tx">
  <p:cSld name="TITLE_AND_BODY">
    <p:spTree>
      <p:nvGrpSpPr>
        <p:cNvPr id="1" name="Shape 28"/>
        <p:cNvGrpSpPr/>
        <p:nvPr/>
      </p:nvGrpSpPr>
      <p:grpSpPr>
        <a:xfrm>
          <a:off x="0" y="0"/>
          <a:ext cx="0" cy="0"/>
          <a:chOff x="0" y="0"/>
          <a:chExt cx="0" cy="0"/>
        </a:xfrm>
      </p:grpSpPr>
      <p:sp>
        <p:nvSpPr>
          <p:cNvPr id="29" name="Google Shape;29;g2ee8117dc26_0_71"/>
          <p:cNvSpPr txBox="1">
            <a:spLocks noGrp="1"/>
          </p:cNvSpPr>
          <p:nvPr>
            <p:ph type="dt" idx="10"/>
          </p:nvPr>
        </p:nvSpPr>
        <p:spPr>
          <a:xfrm>
            <a:off x="628650" y="4767263"/>
            <a:ext cx="2057400" cy="2745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g2ee8117dc26_0_71"/>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pic>
        <p:nvPicPr>
          <p:cNvPr id="31" name="Google Shape;31;g2ee8117dc26_0_71"/>
          <p:cNvPicPr preferRelativeResize="0"/>
          <p:nvPr/>
        </p:nvPicPr>
        <p:blipFill rotWithShape="1">
          <a:blip r:embed="rId2">
            <a:alphaModFix/>
          </a:blip>
          <a:srcRect/>
          <a:stretch/>
        </p:blipFill>
        <p:spPr>
          <a:xfrm>
            <a:off x="8072150" y="38875"/>
            <a:ext cx="497625" cy="480300"/>
          </a:xfrm>
          <a:prstGeom prst="rect">
            <a:avLst/>
          </a:prstGeom>
          <a:noFill/>
          <a:ln>
            <a:noFill/>
          </a:ln>
          <a:effectLst>
            <a:outerShdw blurRad="57150" dist="19050" dir="5400000" algn="bl" rotWithShape="0">
              <a:srgbClr val="000000">
                <a:alpha val="49019"/>
              </a:srgbClr>
            </a:outerShdw>
          </a:effectLst>
        </p:spPr>
      </p:pic>
      <p:sp>
        <p:nvSpPr>
          <p:cNvPr id="32" name="Google Shape;32;g2ee8117dc26_0_71"/>
          <p:cNvSpPr txBox="1">
            <a:spLocks noGrp="1"/>
          </p:cNvSpPr>
          <p:nvPr>
            <p:ph type="title"/>
          </p:nvPr>
        </p:nvSpPr>
        <p:spPr>
          <a:xfrm>
            <a:off x="457200" y="0"/>
            <a:ext cx="8586900" cy="519300"/>
          </a:xfrm>
          <a:prstGeom prst="rect">
            <a:avLst/>
          </a:prstGeom>
          <a:noFill/>
          <a:ln>
            <a:noFill/>
          </a:ln>
          <a:effectLst>
            <a:outerShdw blurRad="57150" dist="19050" dir="5400000" algn="bl" rotWithShape="0">
              <a:srgbClr val="000000">
                <a:alpha val="48235"/>
              </a:srgbClr>
            </a:outerShdw>
          </a:effectLst>
        </p:spPr>
        <p:txBody>
          <a:bodyPr spcFirstLastPara="1" wrap="square" lIns="91425" tIns="91425" rIns="91425" bIns="91425" anchor="ctr" anchorCtr="0">
            <a:noAutofit/>
          </a:bodyPr>
          <a:lstStyle>
            <a:lvl1pPr marR="0" lvl="0" algn="l">
              <a:lnSpc>
                <a:spcPct val="100000"/>
              </a:lnSpc>
              <a:spcBef>
                <a:spcPts val="0"/>
              </a:spcBef>
              <a:spcAft>
                <a:spcPts val="0"/>
              </a:spcAft>
              <a:buClr>
                <a:srgbClr val="D9D9D9"/>
              </a:buClr>
              <a:buSzPts val="2800"/>
              <a:buFont typeface="Ubuntu Medium"/>
              <a:buNone/>
              <a:defRPr sz="2800" b="0" i="0" u="none" strike="noStrike" cap="none">
                <a:solidFill>
                  <a:srgbClr val="D9D9D9"/>
                </a:solidFill>
                <a:latin typeface="Arial"/>
                <a:ea typeface="Arial"/>
                <a:cs typeface="Arial"/>
                <a:sym typeface="Arial"/>
              </a:defRPr>
            </a:lvl1pPr>
            <a:lvl2pPr marR="0" lvl="1" algn="l">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2pPr>
            <a:lvl3pPr marR="0" lvl="2" algn="l">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3pPr>
            <a:lvl4pPr marR="0" lvl="3" algn="l">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4pPr>
            <a:lvl5pPr marR="0" lvl="4" algn="l">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5pPr>
            <a:lvl6pPr marR="0" lvl="5" algn="l">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6pPr>
            <a:lvl7pPr marR="0" lvl="6" algn="l">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7pPr>
            <a:lvl8pPr marR="0" lvl="7" algn="l">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8pPr>
            <a:lvl9pPr marR="0" lvl="8" algn="l">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9pPr>
          </a:lstStyle>
          <a:p>
            <a:endParaRPr/>
          </a:p>
        </p:txBody>
      </p:sp>
      <p:sp>
        <p:nvSpPr>
          <p:cNvPr id="33" name="Google Shape;33;g2ee8117dc26_0_71"/>
          <p:cNvSpPr txBox="1">
            <a:spLocks noGrp="1"/>
          </p:cNvSpPr>
          <p:nvPr>
            <p:ph type="dt" idx="2"/>
          </p:nvPr>
        </p:nvSpPr>
        <p:spPr>
          <a:xfrm>
            <a:off x="3721950" y="4767325"/>
            <a:ext cx="2057400" cy="2745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1">
  <p:cSld name="TITLE_AND_BODY_1_1">
    <p:spTree>
      <p:nvGrpSpPr>
        <p:cNvPr id="1" name="Shape 34"/>
        <p:cNvGrpSpPr/>
        <p:nvPr/>
      </p:nvGrpSpPr>
      <p:grpSpPr>
        <a:xfrm>
          <a:off x="0" y="0"/>
          <a:ext cx="0" cy="0"/>
          <a:chOff x="0" y="0"/>
          <a:chExt cx="0" cy="0"/>
        </a:xfrm>
      </p:grpSpPr>
      <p:sp>
        <p:nvSpPr>
          <p:cNvPr id="35" name="Google Shape;35;g2ee8117dc26_0_77"/>
          <p:cNvSpPr txBox="1">
            <a:spLocks noGrp="1"/>
          </p:cNvSpPr>
          <p:nvPr>
            <p:ph type="title"/>
          </p:nvPr>
        </p:nvSpPr>
        <p:spPr>
          <a:xfrm>
            <a:off x="463875" y="73601"/>
            <a:ext cx="8583300" cy="5148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b" anchorCtr="0">
            <a:noAutofit/>
          </a:bodyPr>
          <a:lstStyle>
            <a:lvl1pPr lvl="0" algn="l">
              <a:lnSpc>
                <a:spcPct val="100000"/>
              </a:lnSpc>
              <a:spcBef>
                <a:spcPts val="0"/>
              </a:spcBef>
              <a:spcAft>
                <a:spcPts val="0"/>
              </a:spcAft>
              <a:buClr>
                <a:srgbClr val="D9D9D9"/>
              </a:buClr>
              <a:buSzPts val="3600"/>
              <a:buNone/>
              <a:defRPr sz="2800">
                <a:solidFill>
                  <a:srgbClr val="D9D9D9"/>
                </a:solidFill>
                <a:latin typeface="Arial"/>
                <a:ea typeface="Arial"/>
                <a:cs typeface="Arial"/>
                <a:sym typeface="Arial"/>
              </a:defRPr>
            </a:lvl1pPr>
            <a:lvl2pPr lvl="1"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2pPr>
            <a:lvl3pPr lvl="2"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3pPr>
            <a:lvl4pPr lvl="3"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4pPr>
            <a:lvl5pPr lvl="4"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5pPr>
            <a:lvl6pPr lvl="5"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6pPr>
            <a:lvl7pPr lvl="6"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7pPr>
            <a:lvl8pPr lvl="7"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8pPr>
            <a:lvl9pPr lvl="8" algn="l">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9pPr>
          </a:lstStyle>
          <a:p>
            <a:endParaRPr/>
          </a:p>
        </p:txBody>
      </p:sp>
      <p:sp>
        <p:nvSpPr>
          <p:cNvPr id="36" name="Google Shape;36;g2ee8117dc26_0_77"/>
          <p:cNvSpPr txBox="1">
            <a:spLocks noGrp="1"/>
          </p:cNvSpPr>
          <p:nvPr>
            <p:ph type="dt" idx="10"/>
          </p:nvPr>
        </p:nvSpPr>
        <p:spPr>
          <a:xfrm>
            <a:off x="628650" y="4767263"/>
            <a:ext cx="2057400" cy="2745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g2ee8117dc26_0_77"/>
          <p:cNvSpPr txBox="1">
            <a:spLocks noGrp="1"/>
          </p:cNvSpPr>
          <p:nvPr>
            <p:ph type="ftr" idx="11"/>
          </p:nvPr>
        </p:nvSpPr>
        <p:spPr>
          <a:xfrm>
            <a:off x="3028950" y="4767263"/>
            <a:ext cx="3086100" cy="2745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g2ee8117dc26_0_77"/>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blank 1">
  <p:cSld name="TITLE_AND_BODY_2">
    <p:spTree>
      <p:nvGrpSpPr>
        <p:cNvPr id="1" name="Shape 39"/>
        <p:cNvGrpSpPr/>
        <p:nvPr/>
      </p:nvGrpSpPr>
      <p:grpSpPr>
        <a:xfrm>
          <a:off x="0" y="0"/>
          <a:ext cx="0" cy="0"/>
          <a:chOff x="0" y="0"/>
          <a:chExt cx="0" cy="0"/>
        </a:xfrm>
      </p:grpSpPr>
      <p:sp>
        <p:nvSpPr>
          <p:cNvPr id="40" name="Google Shape;40;g2ee8117dc26_0_82"/>
          <p:cNvSpPr txBox="1">
            <a:spLocks noGrp="1"/>
          </p:cNvSpPr>
          <p:nvPr>
            <p:ph type="dt" idx="10"/>
          </p:nvPr>
        </p:nvSpPr>
        <p:spPr>
          <a:xfrm>
            <a:off x="628650" y="4767263"/>
            <a:ext cx="2057400" cy="274500"/>
          </a:xfrm>
          <a:prstGeom prst="rect">
            <a:avLst/>
          </a:prstGeom>
          <a:noFill/>
          <a:ln>
            <a:noFill/>
          </a:ln>
        </p:spPr>
        <p:txBody>
          <a:bodyPr spcFirstLastPara="1" wrap="square" lIns="91425" tIns="45700" rIns="91425" bIns="45700" anchor="ctr" anchorCtr="0">
            <a:norm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1" name="Google Shape;41;g2ee8117dc26_0_82"/>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pic>
        <p:nvPicPr>
          <p:cNvPr id="42" name="Google Shape;42;g2ee8117dc26_0_82"/>
          <p:cNvPicPr preferRelativeResize="0"/>
          <p:nvPr/>
        </p:nvPicPr>
        <p:blipFill rotWithShape="1">
          <a:blip r:embed="rId2">
            <a:alphaModFix/>
          </a:blip>
          <a:srcRect/>
          <a:stretch/>
        </p:blipFill>
        <p:spPr>
          <a:xfrm>
            <a:off x="8072150" y="38875"/>
            <a:ext cx="497625" cy="480300"/>
          </a:xfrm>
          <a:prstGeom prst="rect">
            <a:avLst/>
          </a:prstGeom>
          <a:noFill/>
          <a:ln>
            <a:noFill/>
          </a:ln>
          <a:effectLst>
            <a:outerShdw blurRad="57150" dist="19050" dir="5400000" algn="bl" rotWithShape="0">
              <a:srgbClr val="000000">
                <a:alpha val="49800"/>
              </a:srgbClr>
            </a:outerShdw>
          </a:effectLst>
        </p:spPr>
      </p:pic>
      <p:sp>
        <p:nvSpPr>
          <p:cNvPr id="43" name="Google Shape;43;g2ee8117dc26_0_82"/>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20"/>
              </a:srgbClr>
            </a:outerShdw>
          </a:effectLst>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D9D9D9"/>
              </a:buClr>
              <a:buSzPts val="2900"/>
              <a:buFont typeface="Ubuntu Medium"/>
              <a:buNone/>
              <a:defRPr sz="2900" b="0" i="0" u="none" strike="noStrike" cap="none">
                <a:solidFill>
                  <a:srgbClr val="D9D9D9"/>
                </a:solidFill>
                <a:latin typeface="Ubuntu Medium"/>
                <a:ea typeface="Ubuntu Medium"/>
                <a:cs typeface="Ubuntu Medium"/>
                <a:sym typeface="Ubuntu Medium"/>
              </a:defRPr>
            </a:lvl1pPr>
            <a:lvl2pPr marR="0" lvl="1"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9pPr>
          </a:lstStyle>
          <a:p>
            <a:endParaRPr/>
          </a:p>
        </p:txBody>
      </p:sp>
      <p:sp>
        <p:nvSpPr>
          <p:cNvPr id="44" name="Google Shape;44;g2ee8117dc26_0_82"/>
          <p:cNvSpPr txBox="1">
            <a:spLocks noGrp="1"/>
          </p:cNvSpPr>
          <p:nvPr>
            <p:ph type="dt" idx="2"/>
          </p:nvPr>
        </p:nvSpPr>
        <p:spPr>
          <a:xfrm>
            <a:off x="3721950" y="4767325"/>
            <a:ext cx="2057400" cy="274500"/>
          </a:xfrm>
          <a:prstGeom prst="rect">
            <a:avLst/>
          </a:prstGeom>
          <a:noFill/>
          <a:ln>
            <a:noFill/>
          </a:ln>
        </p:spPr>
        <p:txBody>
          <a:bodyPr spcFirstLastPara="1" wrap="square" lIns="91425" tIns="45700" rIns="91425" bIns="45700" anchor="ctr" anchorCtr="0">
            <a:norm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5" name="Google Shape;45;g2ee8117dc26_0_82"/>
          <p:cNvSpPr txBox="1">
            <a:spLocks noGrp="1"/>
          </p:cNvSpPr>
          <p:nvPr>
            <p:ph type="body" idx="1"/>
          </p:nvPr>
        </p:nvSpPr>
        <p:spPr>
          <a:xfrm>
            <a:off x="1164450" y="1427975"/>
            <a:ext cx="5137200" cy="622800"/>
          </a:xfrm>
          <a:prstGeom prst="rect">
            <a:avLst/>
          </a:prstGeom>
          <a:noFill/>
          <a:ln>
            <a:noFill/>
          </a:ln>
          <a:effectLst>
            <a:outerShdw blurRad="57150" dist="19050" dir="5400000" algn="bl" rotWithShape="0">
              <a:srgbClr val="000000">
                <a:alpha val="49020"/>
              </a:srgbClr>
            </a:outerShdw>
          </a:effectLst>
        </p:spPr>
        <p:txBody>
          <a:bodyPr spcFirstLastPara="1" wrap="square" lIns="91425" tIns="91425" rIns="91425" bIns="91425" anchor="t" anchorCtr="0">
            <a:noAutofit/>
          </a:bodyPr>
          <a:lstStyle>
            <a:lvl1pPr marL="457200" lvl="0" indent="-304800" algn="l" rtl="0">
              <a:lnSpc>
                <a:spcPct val="100000"/>
              </a:lnSpc>
              <a:spcBef>
                <a:spcPts val="600"/>
              </a:spcBef>
              <a:spcAft>
                <a:spcPts val="0"/>
              </a:spcAft>
              <a:buSzPts val="1200"/>
              <a:buChar char="●"/>
              <a:defRPr sz="1200"/>
            </a:lvl1pPr>
            <a:lvl2pPr marL="914400" lvl="1" indent="-304800" algn="l" rtl="0">
              <a:lnSpc>
                <a:spcPct val="100000"/>
              </a:lnSpc>
              <a:spcBef>
                <a:spcPts val="0"/>
              </a:spcBef>
              <a:spcAft>
                <a:spcPts val="0"/>
              </a:spcAft>
              <a:buSzPts val="1200"/>
              <a:buChar char="○"/>
              <a:defRPr sz="1200"/>
            </a:lvl2pPr>
            <a:lvl3pPr marL="1371600" lvl="2" indent="-304800" algn="l" rtl="0">
              <a:lnSpc>
                <a:spcPct val="100000"/>
              </a:lnSpc>
              <a:spcBef>
                <a:spcPts val="0"/>
              </a:spcBef>
              <a:spcAft>
                <a:spcPts val="0"/>
              </a:spcAft>
              <a:buSzPts val="1200"/>
              <a:buChar char="■"/>
              <a:defRPr sz="1200"/>
            </a:lvl3pPr>
            <a:lvl4pPr marL="1828800" lvl="3" indent="-304800" algn="l" rtl="0">
              <a:lnSpc>
                <a:spcPct val="100000"/>
              </a:lnSpc>
              <a:spcBef>
                <a:spcPts val="0"/>
              </a:spcBef>
              <a:spcAft>
                <a:spcPts val="0"/>
              </a:spcAft>
              <a:buSzPts val="1200"/>
              <a:buChar char="●"/>
              <a:defRPr sz="1200"/>
            </a:lvl4pPr>
            <a:lvl5pPr marL="2286000" lvl="4" indent="-304800" algn="l" rtl="0">
              <a:lnSpc>
                <a:spcPct val="100000"/>
              </a:lnSpc>
              <a:spcBef>
                <a:spcPts val="0"/>
              </a:spcBef>
              <a:spcAft>
                <a:spcPts val="0"/>
              </a:spcAft>
              <a:buSzPts val="1200"/>
              <a:buChar char="○"/>
              <a:defRPr sz="1200"/>
            </a:lvl5pPr>
            <a:lvl6pPr marL="2743200" lvl="5" indent="-304800" algn="l" rtl="0">
              <a:lnSpc>
                <a:spcPct val="100000"/>
              </a:lnSpc>
              <a:spcBef>
                <a:spcPts val="0"/>
              </a:spcBef>
              <a:spcAft>
                <a:spcPts val="0"/>
              </a:spcAft>
              <a:buSzPts val="1200"/>
              <a:buChar char="■"/>
              <a:defRPr sz="1200"/>
            </a:lvl6pPr>
            <a:lvl7pPr marL="3200400" lvl="6" indent="-304800" algn="l" rtl="0">
              <a:lnSpc>
                <a:spcPct val="100000"/>
              </a:lnSpc>
              <a:spcBef>
                <a:spcPts val="0"/>
              </a:spcBef>
              <a:spcAft>
                <a:spcPts val="0"/>
              </a:spcAft>
              <a:buSzPts val="1200"/>
              <a:buChar char="●"/>
              <a:defRPr sz="1200"/>
            </a:lvl7pPr>
            <a:lvl8pPr marL="3657600" lvl="7" indent="-304800" algn="l" rtl="0">
              <a:lnSpc>
                <a:spcPct val="100000"/>
              </a:lnSpc>
              <a:spcBef>
                <a:spcPts val="0"/>
              </a:spcBef>
              <a:spcAft>
                <a:spcPts val="0"/>
              </a:spcAft>
              <a:buSzPts val="1200"/>
              <a:buChar char="○"/>
              <a:defRPr sz="1200"/>
            </a:lvl8pPr>
            <a:lvl9pPr marL="4114800" lvl="8" indent="-304800" algn="l" rtl="0">
              <a:lnSpc>
                <a:spcPct val="100000"/>
              </a:lnSpc>
              <a:spcBef>
                <a:spcPts val="0"/>
              </a:spcBef>
              <a:spcAft>
                <a:spcPts val="0"/>
              </a:spcAft>
              <a:buSzPts val="1200"/>
              <a:buChar char="■"/>
              <a:defRPr sz="12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body 2">
  <p:cSld name="TITLE_AND_BODY_1_2">
    <p:spTree>
      <p:nvGrpSpPr>
        <p:cNvPr id="1" name="Shape 46"/>
        <p:cNvGrpSpPr/>
        <p:nvPr/>
      </p:nvGrpSpPr>
      <p:grpSpPr>
        <a:xfrm>
          <a:off x="0" y="0"/>
          <a:ext cx="0" cy="0"/>
          <a:chOff x="0" y="0"/>
          <a:chExt cx="0" cy="0"/>
        </a:xfrm>
      </p:grpSpPr>
      <p:sp>
        <p:nvSpPr>
          <p:cNvPr id="47" name="Google Shape;47;g2ee8117dc26_0_89"/>
          <p:cNvSpPr txBox="1">
            <a:spLocks noGrp="1"/>
          </p:cNvSpPr>
          <p:nvPr>
            <p:ph type="title"/>
          </p:nvPr>
        </p:nvSpPr>
        <p:spPr>
          <a:xfrm>
            <a:off x="457200" y="1"/>
            <a:ext cx="8583300" cy="656400"/>
          </a:xfrm>
          <a:prstGeom prst="rect">
            <a:avLst/>
          </a:prstGeom>
          <a:noFill/>
          <a:ln>
            <a:noFill/>
          </a:ln>
          <a:effectLst>
            <a:outerShdw blurRad="57150" dist="19050" dir="5400000" algn="bl" rotWithShape="0">
              <a:srgbClr val="000000">
                <a:alpha val="49410"/>
              </a:srgbClr>
            </a:outerShdw>
          </a:effectLst>
        </p:spPr>
        <p:txBody>
          <a:bodyPr spcFirstLastPara="1" wrap="square" lIns="91425" tIns="91425" rIns="91425" bIns="91425" anchor="b" anchorCtr="0">
            <a:noAutofit/>
          </a:bodyPr>
          <a:lstStyle>
            <a:lvl1pPr lvl="0" algn="l" rtl="0">
              <a:lnSpc>
                <a:spcPct val="100000"/>
              </a:lnSpc>
              <a:spcBef>
                <a:spcPts val="0"/>
              </a:spcBef>
              <a:spcAft>
                <a:spcPts val="0"/>
              </a:spcAft>
              <a:buClr>
                <a:srgbClr val="434343"/>
              </a:buClr>
              <a:buSzPts val="3600"/>
              <a:buNone/>
              <a:defRPr sz="3600">
                <a:solidFill>
                  <a:srgbClr val="434343"/>
                </a:solidFill>
              </a:defRPr>
            </a:lvl1pPr>
            <a:lvl2pPr lvl="1" algn="l" rtl="0">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2pPr>
            <a:lvl3pPr lvl="2" algn="l" rtl="0">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3pPr>
            <a:lvl4pPr lvl="3" algn="l" rtl="0">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4pPr>
            <a:lvl5pPr lvl="4" algn="l" rtl="0">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5pPr>
            <a:lvl6pPr lvl="5" algn="l" rtl="0">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6pPr>
            <a:lvl7pPr lvl="6" algn="l" rtl="0">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7pPr>
            <a:lvl8pPr lvl="7" algn="l" rtl="0">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8pPr>
            <a:lvl9pPr lvl="8" algn="l" rtl="0">
              <a:lnSpc>
                <a:spcPct val="100000"/>
              </a:lnSpc>
              <a:spcBef>
                <a:spcPts val="0"/>
              </a:spcBef>
              <a:spcAft>
                <a:spcPts val="0"/>
              </a:spcAft>
              <a:buSzPts val="3600"/>
              <a:buFont typeface="Arial"/>
              <a:buNone/>
              <a:defRPr sz="3600" b="1">
                <a:solidFill>
                  <a:schemeClr val="dk1"/>
                </a:solidFill>
                <a:latin typeface="Arial"/>
                <a:ea typeface="Arial"/>
                <a:cs typeface="Arial"/>
                <a:sym typeface="Arial"/>
              </a:defRPr>
            </a:lvl9pPr>
          </a:lstStyle>
          <a:p>
            <a:endParaRPr/>
          </a:p>
        </p:txBody>
      </p:sp>
      <p:sp>
        <p:nvSpPr>
          <p:cNvPr id="48" name="Google Shape;48;g2ee8117dc26_0_89"/>
          <p:cNvSpPr txBox="1">
            <a:spLocks noGrp="1"/>
          </p:cNvSpPr>
          <p:nvPr>
            <p:ph type="body" idx="1"/>
          </p:nvPr>
        </p:nvSpPr>
        <p:spPr>
          <a:xfrm>
            <a:off x="536875" y="1092575"/>
            <a:ext cx="8229600" cy="983400"/>
          </a:xfrm>
          <a:prstGeom prst="rect">
            <a:avLst/>
          </a:prstGeom>
          <a:noFill/>
          <a:ln>
            <a:noFill/>
          </a:ln>
          <a:effectLst>
            <a:outerShdw blurRad="57150" dist="19050" dir="5400000" algn="bl" rotWithShape="0">
              <a:srgbClr val="000000">
                <a:alpha val="49410"/>
              </a:srgbClr>
            </a:outerShdw>
          </a:effectLst>
        </p:spPr>
        <p:txBody>
          <a:bodyPr spcFirstLastPara="1" wrap="square" lIns="91425" tIns="91425" rIns="91425" bIns="91425" anchor="t" anchorCtr="0">
            <a:noAutofit/>
          </a:bodyPr>
          <a:lstStyle>
            <a:lvl1pPr marL="457200" lvl="0" indent="-317500" algn="l" rtl="0">
              <a:lnSpc>
                <a:spcPct val="100000"/>
              </a:lnSpc>
              <a:spcBef>
                <a:spcPts val="600"/>
              </a:spcBef>
              <a:spcAft>
                <a:spcPts val="0"/>
              </a:spcAft>
              <a:buClr>
                <a:srgbClr val="434343"/>
              </a:buClr>
              <a:buSzPts val="1400"/>
              <a:buChar char="●"/>
              <a:defRPr sz="1400">
                <a:solidFill>
                  <a:srgbClr val="434343"/>
                </a:solidFill>
              </a:defRPr>
            </a:lvl1pPr>
            <a:lvl2pPr marL="914400" lvl="1" indent="-317500" algn="l" rtl="0">
              <a:lnSpc>
                <a:spcPct val="100000"/>
              </a:lnSpc>
              <a:spcBef>
                <a:spcPts val="0"/>
              </a:spcBef>
              <a:spcAft>
                <a:spcPts val="0"/>
              </a:spcAft>
              <a:buClr>
                <a:srgbClr val="434343"/>
              </a:buClr>
              <a:buSzPts val="1400"/>
              <a:buChar char="○"/>
              <a:defRPr sz="1400">
                <a:solidFill>
                  <a:srgbClr val="434343"/>
                </a:solidFill>
              </a:defRPr>
            </a:lvl2pPr>
            <a:lvl3pPr marL="1371600" lvl="2" indent="-317500" algn="l" rtl="0">
              <a:lnSpc>
                <a:spcPct val="100000"/>
              </a:lnSpc>
              <a:spcBef>
                <a:spcPts val="0"/>
              </a:spcBef>
              <a:spcAft>
                <a:spcPts val="0"/>
              </a:spcAft>
              <a:buClr>
                <a:srgbClr val="434343"/>
              </a:buClr>
              <a:buSzPts val="1400"/>
              <a:buChar char="■"/>
              <a:defRPr sz="1400">
                <a:solidFill>
                  <a:srgbClr val="434343"/>
                </a:solidFill>
              </a:defRPr>
            </a:lvl3pPr>
            <a:lvl4pPr marL="1828800" lvl="3" indent="-317500" algn="l" rtl="0">
              <a:lnSpc>
                <a:spcPct val="100000"/>
              </a:lnSpc>
              <a:spcBef>
                <a:spcPts val="0"/>
              </a:spcBef>
              <a:spcAft>
                <a:spcPts val="0"/>
              </a:spcAft>
              <a:buClr>
                <a:srgbClr val="434343"/>
              </a:buClr>
              <a:buSzPts val="1400"/>
              <a:buChar char="●"/>
              <a:defRPr sz="1400">
                <a:solidFill>
                  <a:srgbClr val="434343"/>
                </a:solidFill>
              </a:defRPr>
            </a:lvl4pPr>
            <a:lvl5pPr marL="2286000" lvl="4" indent="-317500" algn="l" rtl="0">
              <a:lnSpc>
                <a:spcPct val="100000"/>
              </a:lnSpc>
              <a:spcBef>
                <a:spcPts val="0"/>
              </a:spcBef>
              <a:spcAft>
                <a:spcPts val="0"/>
              </a:spcAft>
              <a:buClr>
                <a:srgbClr val="434343"/>
              </a:buClr>
              <a:buSzPts val="1400"/>
              <a:buChar char="○"/>
              <a:defRPr sz="1400">
                <a:solidFill>
                  <a:srgbClr val="434343"/>
                </a:solidFill>
              </a:defRPr>
            </a:lvl5pPr>
            <a:lvl6pPr marL="2743200" lvl="5" indent="-317500" algn="l" rtl="0">
              <a:lnSpc>
                <a:spcPct val="100000"/>
              </a:lnSpc>
              <a:spcBef>
                <a:spcPts val="0"/>
              </a:spcBef>
              <a:spcAft>
                <a:spcPts val="0"/>
              </a:spcAft>
              <a:buClr>
                <a:srgbClr val="434343"/>
              </a:buClr>
              <a:buSzPts val="1400"/>
              <a:buChar char="■"/>
              <a:defRPr sz="1400">
                <a:solidFill>
                  <a:srgbClr val="434343"/>
                </a:solidFill>
              </a:defRPr>
            </a:lvl6pPr>
            <a:lvl7pPr marL="3200400" lvl="6" indent="-317500" algn="l" rtl="0">
              <a:lnSpc>
                <a:spcPct val="100000"/>
              </a:lnSpc>
              <a:spcBef>
                <a:spcPts val="0"/>
              </a:spcBef>
              <a:spcAft>
                <a:spcPts val="0"/>
              </a:spcAft>
              <a:buClr>
                <a:srgbClr val="434343"/>
              </a:buClr>
              <a:buSzPts val="1400"/>
              <a:buChar char="●"/>
              <a:defRPr sz="1400">
                <a:solidFill>
                  <a:srgbClr val="434343"/>
                </a:solidFill>
              </a:defRPr>
            </a:lvl7pPr>
            <a:lvl8pPr marL="3657600" lvl="7" indent="-317500" algn="l" rtl="0">
              <a:lnSpc>
                <a:spcPct val="100000"/>
              </a:lnSpc>
              <a:spcBef>
                <a:spcPts val="0"/>
              </a:spcBef>
              <a:spcAft>
                <a:spcPts val="0"/>
              </a:spcAft>
              <a:buClr>
                <a:srgbClr val="434343"/>
              </a:buClr>
              <a:buSzPts val="1400"/>
              <a:buChar char="○"/>
              <a:defRPr sz="1400">
                <a:solidFill>
                  <a:srgbClr val="434343"/>
                </a:solidFill>
              </a:defRPr>
            </a:lvl8pPr>
            <a:lvl9pPr marL="4114800" lvl="8" indent="-317500" algn="l" rtl="0">
              <a:lnSpc>
                <a:spcPct val="100000"/>
              </a:lnSpc>
              <a:spcBef>
                <a:spcPts val="0"/>
              </a:spcBef>
              <a:spcAft>
                <a:spcPts val="0"/>
              </a:spcAft>
              <a:buClr>
                <a:srgbClr val="434343"/>
              </a:buClr>
              <a:buSzPts val="1400"/>
              <a:buChar char="■"/>
              <a:defRPr sz="1400">
                <a:solidFill>
                  <a:srgbClr val="434343"/>
                </a:solidFill>
              </a:defRPr>
            </a:lvl9pPr>
          </a:lstStyle>
          <a:p>
            <a:endParaRPr/>
          </a:p>
        </p:txBody>
      </p:sp>
      <p:pic>
        <p:nvPicPr>
          <p:cNvPr id="49" name="Google Shape;49;g2ee8117dc26_0_89" descr="bbso-new-logo"/>
          <p:cNvPicPr preferRelativeResize="0"/>
          <p:nvPr/>
        </p:nvPicPr>
        <p:blipFill rotWithShape="1">
          <a:blip r:embed="rId2">
            <a:alphaModFix/>
          </a:blip>
          <a:srcRect/>
          <a:stretch/>
        </p:blipFill>
        <p:spPr>
          <a:xfrm>
            <a:off x="57673" y="172474"/>
            <a:ext cx="356163" cy="356163"/>
          </a:xfrm>
          <a:prstGeom prst="rect">
            <a:avLst/>
          </a:prstGeom>
          <a:noFill/>
          <a:ln>
            <a:noFill/>
          </a:ln>
        </p:spPr>
      </p:pic>
      <p:sp>
        <p:nvSpPr>
          <p:cNvPr id="50" name="Google Shape;50;g2ee8117dc26_0_89"/>
          <p:cNvSpPr txBox="1">
            <a:spLocks noGrp="1"/>
          </p:cNvSpPr>
          <p:nvPr>
            <p:ph type="dt" idx="10"/>
          </p:nvPr>
        </p:nvSpPr>
        <p:spPr>
          <a:xfrm>
            <a:off x="628650" y="4767263"/>
            <a:ext cx="2057400" cy="274500"/>
          </a:xfrm>
          <a:prstGeom prst="rect">
            <a:avLst/>
          </a:prstGeom>
          <a:noFill/>
          <a:ln>
            <a:noFill/>
          </a:ln>
        </p:spPr>
        <p:txBody>
          <a:bodyPr spcFirstLastPara="1" wrap="square" lIns="91425" tIns="45700" rIns="91425" bIns="45700" anchor="ctr" anchorCtr="0">
            <a:norm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1" name="Google Shape;51;g2ee8117dc26_0_89"/>
          <p:cNvSpPr txBox="1">
            <a:spLocks noGrp="1"/>
          </p:cNvSpPr>
          <p:nvPr>
            <p:ph type="ftr" idx="11"/>
          </p:nvPr>
        </p:nvSpPr>
        <p:spPr>
          <a:xfrm>
            <a:off x="3028950" y="4767263"/>
            <a:ext cx="3086100" cy="2745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2" name="Google Shape;52;g2ee8117dc26_0_89"/>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3.gif"/><Relationship Id="rId4" Type="http://schemas.openxmlformats.org/officeDocument/2006/relationships/slideLayout" Target="../slideLayouts/slideLayout4.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g2ee8117dc26_0_48"/>
          <p:cNvSpPr/>
          <p:nvPr/>
        </p:nvSpPr>
        <p:spPr>
          <a:xfrm>
            <a:off x="24525" y="22400"/>
            <a:ext cx="9045900" cy="508800"/>
          </a:xfrm>
          <a:prstGeom prst="rect">
            <a:avLst/>
          </a:prstGeom>
          <a:gradFill>
            <a:gsLst>
              <a:gs pos="0">
                <a:srgbClr val="DB0000"/>
              </a:gs>
              <a:gs pos="100000">
                <a:srgbClr val="540303"/>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 name="Google Shape;7;g2ee8117dc26_0_48"/>
          <p:cNvSpPr txBox="1">
            <a:spLocks noGrp="1"/>
          </p:cNvSpPr>
          <p:nvPr>
            <p:ph type="title"/>
          </p:nvPr>
        </p:nvSpPr>
        <p:spPr>
          <a:xfrm>
            <a:off x="457200" y="0"/>
            <a:ext cx="8586900" cy="519300"/>
          </a:xfrm>
          <a:prstGeom prst="rect">
            <a:avLst/>
          </a:prstGeom>
          <a:noFill/>
          <a:ln>
            <a:noFill/>
          </a:ln>
          <a:effectLst>
            <a:outerShdw blurRad="57150" dist="19050" dir="5400000" algn="bl" rotWithShape="0">
              <a:srgbClr val="000000">
                <a:alpha val="48235"/>
              </a:srgbClr>
            </a:outerShdw>
          </a:effectLst>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D9D9D9"/>
              </a:buClr>
              <a:buSzPts val="2800"/>
              <a:buFont typeface="Ubuntu Medium"/>
              <a:buNone/>
              <a:defRPr sz="2800" b="0" i="0" u="none" strike="noStrike" cap="none">
                <a:solidFill>
                  <a:srgbClr val="D9D9D9"/>
                </a:solidFill>
                <a:latin typeface="Ubuntu Medium"/>
                <a:ea typeface="Ubuntu Medium"/>
                <a:cs typeface="Ubuntu Medium"/>
                <a:sym typeface="Ubuntu Medium"/>
              </a:defRPr>
            </a:lvl1pPr>
            <a:lvl2pPr marR="0" lvl="1"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3600"/>
              <a:buFont typeface="Arial"/>
              <a:buNone/>
              <a:defRPr sz="3600" b="1" i="0" u="none" strike="noStrike" cap="none">
                <a:solidFill>
                  <a:schemeClr val="dk1"/>
                </a:solidFill>
                <a:latin typeface="Arial"/>
                <a:ea typeface="Arial"/>
                <a:cs typeface="Arial"/>
                <a:sym typeface="Arial"/>
              </a:defRPr>
            </a:lvl9pPr>
          </a:lstStyle>
          <a:p>
            <a:endParaRPr/>
          </a:p>
        </p:txBody>
      </p:sp>
      <p:sp>
        <p:nvSpPr>
          <p:cNvPr id="8" name="Google Shape;8;g2ee8117dc26_0_48"/>
          <p:cNvSpPr txBox="1">
            <a:spLocks noGrp="1"/>
          </p:cNvSpPr>
          <p:nvPr>
            <p:ph type="body" idx="1"/>
          </p:nvPr>
        </p:nvSpPr>
        <p:spPr>
          <a:xfrm>
            <a:off x="579913" y="2268412"/>
            <a:ext cx="7984200" cy="968100"/>
          </a:xfrm>
          <a:prstGeom prst="rect">
            <a:avLst/>
          </a:prstGeom>
          <a:noFill/>
          <a:ln>
            <a:noFill/>
          </a:ln>
          <a:effectLst>
            <a:outerShdw blurRad="57150" dist="19050" dir="5400000" algn="bl" rotWithShape="0">
              <a:srgbClr val="000000">
                <a:alpha val="48235"/>
              </a:srgbClr>
            </a:outerShdw>
          </a:effectLst>
        </p:spPr>
        <p:txBody>
          <a:bodyPr spcFirstLastPara="1" wrap="square" lIns="91425" tIns="91425" rIns="91425" bIns="91425" anchor="t" anchorCtr="0">
            <a:noAutofit/>
          </a:bodyPr>
          <a:lstStyle>
            <a:lvl1pPr marL="457200" marR="0" lvl="0" indent="-317500" algn="l" rtl="0">
              <a:lnSpc>
                <a:spcPct val="100000"/>
              </a:lnSpc>
              <a:spcBef>
                <a:spcPts val="600"/>
              </a:spcBef>
              <a:spcAft>
                <a:spcPts val="0"/>
              </a:spcAft>
              <a:buClr>
                <a:srgbClr val="434343"/>
              </a:buClr>
              <a:buSzPts val="1400"/>
              <a:buFont typeface="Ubuntu"/>
              <a:buChar char="●"/>
              <a:defRPr sz="1400" b="0" i="0" u="none" strike="noStrike" cap="none">
                <a:solidFill>
                  <a:srgbClr val="434343"/>
                </a:solidFill>
                <a:latin typeface="Ubuntu"/>
                <a:ea typeface="Ubuntu"/>
                <a:cs typeface="Ubuntu"/>
                <a:sym typeface="Ubuntu"/>
              </a:defRPr>
            </a:lvl1pPr>
            <a:lvl2pPr marL="914400" marR="0" lvl="1" indent="-317500" algn="l" rtl="0">
              <a:lnSpc>
                <a:spcPct val="100000"/>
              </a:lnSpc>
              <a:spcBef>
                <a:spcPts val="0"/>
              </a:spcBef>
              <a:spcAft>
                <a:spcPts val="0"/>
              </a:spcAft>
              <a:buClr>
                <a:srgbClr val="434343"/>
              </a:buClr>
              <a:buSzPts val="1400"/>
              <a:buFont typeface="Ubuntu"/>
              <a:buChar char="○"/>
              <a:defRPr sz="1400" b="0" i="0" u="none" strike="noStrike" cap="none">
                <a:solidFill>
                  <a:srgbClr val="434343"/>
                </a:solidFill>
                <a:latin typeface="Ubuntu"/>
                <a:ea typeface="Ubuntu"/>
                <a:cs typeface="Ubuntu"/>
                <a:sym typeface="Ubuntu"/>
              </a:defRPr>
            </a:lvl2pPr>
            <a:lvl3pPr marL="1371600" marR="0" lvl="2" indent="-317500" algn="l" rtl="0">
              <a:lnSpc>
                <a:spcPct val="100000"/>
              </a:lnSpc>
              <a:spcBef>
                <a:spcPts val="0"/>
              </a:spcBef>
              <a:spcAft>
                <a:spcPts val="0"/>
              </a:spcAft>
              <a:buClr>
                <a:srgbClr val="434343"/>
              </a:buClr>
              <a:buSzPts val="1400"/>
              <a:buFont typeface="Ubuntu"/>
              <a:buChar char="■"/>
              <a:defRPr sz="1400" b="0" i="0" u="none" strike="noStrike" cap="none">
                <a:solidFill>
                  <a:srgbClr val="434343"/>
                </a:solidFill>
                <a:latin typeface="Ubuntu"/>
                <a:ea typeface="Ubuntu"/>
                <a:cs typeface="Ubuntu"/>
                <a:sym typeface="Ubuntu"/>
              </a:defRPr>
            </a:lvl3pPr>
            <a:lvl4pPr marL="1828800" marR="0" lvl="3" indent="-317500" algn="l" rtl="0">
              <a:lnSpc>
                <a:spcPct val="100000"/>
              </a:lnSpc>
              <a:spcBef>
                <a:spcPts val="0"/>
              </a:spcBef>
              <a:spcAft>
                <a:spcPts val="0"/>
              </a:spcAft>
              <a:buClr>
                <a:srgbClr val="434343"/>
              </a:buClr>
              <a:buSzPts val="1400"/>
              <a:buFont typeface="Ubuntu"/>
              <a:buChar char="●"/>
              <a:defRPr sz="1400" b="0" i="0" u="none" strike="noStrike" cap="none">
                <a:solidFill>
                  <a:srgbClr val="434343"/>
                </a:solidFill>
                <a:latin typeface="Ubuntu"/>
                <a:ea typeface="Ubuntu"/>
                <a:cs typeface="Ubuntu"/>
                <a:sym typeface="Ubuntu"/>
              </a:defRPr>
            </a:lvl4pPr>
            <a:lvl5pPr marL="2286000" marR="0" lvl="4" indent="-317500" algn="l" rtl="0">
              <a:lnSpc>
                <a:spcPct val="100000"/>
              </a:lnSpc>
              <a:spcBef>
                <a:spcPts val="0"/>
              </a:spcBef>
              <a:spcAft>
                <a:spcPts val="0"/>
              </a:spcAft>
              <a:buClr>
                <a:srgbClr val="434343"/>
              </a:buClr>
              <a:buSzPts val="1400"/>
              <a:buFont typeface="Ubuntu"/>
              <a:buChar char="○"/>
              <a:defRPr sz="1400" b="0" i="0" u="none" strike="noStrike" cap="none">
                <a:solidFill>
                  <a:srgbClr val="434343"/>
                </a:solidFill>
                <a:latin typeface="Ubuntu"/>
                <a:ea typeface="Ubuntu"/>
                <a:cs typeface="Ubuntu"/>
                <a:sym typeface="Ubuntu"/>
              </a:defRPr>
            </a:lvl5pPr>
            <a:lvl6pPr marL="2743200" marR="0" lvl="5" indent="-317500" algn="l" rtl="0">
              <a:lnSpc>
                <a:spcPct val="100000"/>
              </a:lnSpc>
              <a:spcBef>
                <a:spcPts val="0"/>
              </a:spcBef>
              <a:spcAft>
                <a:spcPts val="0"/>
              </a:spcAft>
              <a:buClr>
                <a:srgbClr val="434343"/>
              </a:buClr>
              <a:buSzPts val="1400"/>
              <a:buFont typeface="Ubuntu"/>
              <a:buChar char="■"/>
              <a:defRPr sz="1400" b="0" i="0" u="none" strike="noStrike" cap="none">
                <a:solidFill>
                  <a:srgbClr val="434343"/>
                </a:solidFill>
                <a:latin typeface="Ubuntu"/>
                <a:ea typeface="Ubuntu"/>
                <a:cs typeface="Ubuntu"/>
                <a:sym typeface="Ubuntu"/>
              </a:defRPr>
            </a:lvl6pPr>
            <a:lvl7pPr marL="3200400" marR="0" lvl="6" indent="-317500" algn="l" rtl="0">
              <a:lnSpc>
                <a:spcPct val="100000"/>
              </a:lnSpc>
              <a:spcBef>
                <a:spcPts val="0"/>
              </a:spcBef>
              <a:spcAft>
                <a:spcPts val="0"/>
              </a:spcAft>
              <a:buClr>
                <a:srgbClr val="434343"/>
              </a:buClr>
              <a:buSzPts val="1400"/>
              <a:buFont typeface="Ubuntu"/>
              <a:buChar char="●"/>
              <a:defRPr sz="1400" b="0" i="0" u="none" strike="noStrike" cap="none">
                <a:solidFill>
                  <a:srgbClr val="434343"/>
                </a:solidFill>
                <a:latin typeface="Ubuntu"/>
                <a:ea typeface="Ubuntu"/>
                <a:cs typeface="Ubuntu"/>
                <a:sym typeface="Ubuntu"/>
              </a:defRPr>
            </a:lvl7pPr>
            <a:lvl8pPr marL="3657600" marR="0" lvl="7" indent="-317500" algn="l" rtl="0">
              <a:lnSpc>
                <a:spcPct val="100000"/>
              </a:lnSpc>
              <a:spcBef>
                <a:spcPts val="0"/>
              </a:spcBef>
              <a:spcAft>
                <a:spcPts val="0"/>
              </a:spcAft>
              <a:buClr>
                <a:srgbClr val="434343"/>
              </a:buClr>
              <a:buSzPts val="1400"/>
              <a:buFont typeface="Ubuntu"/>
              <a:buChar char="○"/>
              <a:defRPr sz="1400" b="0" i="0" u="none" strike="noStrike" cap="none">
                <a:solidFill>
                  <a:srgbClr val="434343"/>
                </a:solidFill>
                <a:latin typeface="Ubuntu"/>
                <a:ea typeface="Ubuntu"/>
                <a:cs typeface="Ubuntu"/>
                <a:sym typeface="Ubuntu"/>
              </a:defRPr>
            </a:lvl8pPr>
            <a:lvl9pPr marL="4114800" marR="0" lvl="8" indent="-317500" algn="l" rtl="0">
              <a:lnSpc>
                <a:spcPct val="100000"/>
              </a:lnSpc>
              <a:spcBef>
                <a:spcPts val="0"/>
              </a:spcBef>
              <a:spcAft>
                <a:spcPts val="0"/>
              </a:spcAft>
              <a:buClr>
                <a:srgbClr val="434343"/>
              </a:buClr>
              <a:buSzPts val="1400"/>
              <a:buFont typeface="Ubuntu"/>
              <a:buChar char="■"/>
              <a:defRPr sz="1400" b="0" i="0" u="none" strike="noStrike" cap="none">
                <a:solidFill>
                  <a:srgbClr val="434343"/>
                </a:solidFill>
                <a:latin typeface="Ubuntu"/>
                <a:ea typeface="Ubuntu"/>
                <a:cs typeface="Ubuntu"/>
                <a:sym typeface="Ubuntu"/>
              </a:defRPr>
            </a:lvl9pPr>
          </a:lstStyle>
          <a:p>
            <a:endParaRPr/>
          </a:p>
        </p:txBody>
      </p:sp>
      <p:cxnSp>
        <p:nvCxnSpPr>
          <p:cNvPr id="9" name="Google Shape;9;g2ee8117dc26_0_48"/>
          <p:cNvCxnSpPr/>
          <p:nvPr/>
        </p:nvCxnSpPr>
        <p:spPr>
          <a:xfrm>
            <a:off x="372225" y="665500"/>
            <a:ext cx="8698200" cy="0"/>
          </a:xfrm>
          <a:prstGeom prst="straightConnector1">
            <a:avLst/>
          </a:prstGeom>
          <a:noFill/>
          <a:ln w="9525" cap="flat" cmpd="sng">
            <a:solidFill>
              <a:schemeClr val="dk2"/>
            </a:solidFill>
            <a:prstDash val="solid"/>
            <a:round/>
            <a:headEnd type="none" w="sm" len="sm"/>
            <a:tailEnd type="none" w="sm" len="sm"/>
          </a:ln>
          <a:effectLst>
            <a:outerShdw blurRad="57150" dist="19050" dir="5400000" algn="bl" rotWithShape="0">
              <a:srgbClr val="000000">
                <a:alpha val="48235"/>
              </a:srgbClr>
            </a:outerShdw>
          </a:effectLst>
        </p:spPr>
      </p:cxnSp>
      <p:sp>
        <p:nvSpPr>
          <p:cNvPr id="10" name="Google Shape;10;g2ee8117dc26_0_48"/>
          <p:cNvSpPr txBox="1">
            <a:spLocks noGrp="1"/>
          </p:cNvSpPr>
          <p:nvPr>
            <p:ph type="dt" idx="10"/>
          </p:nvPr>
        </p:nvSpPr>
        <p:spPr>
          <a:xfrm>
            <a:off x="628650" y="4767263"/>
            <a:ext cx="2057400" cy="274500"/>
          </a:xfrm>
          <a:prstGeom prst="rect">
            <a:avLst/>
          </a:prstGeom>
          <a:noFill/>
          <a:ln>
            <a:noFill/>
          </a:ln>
        </p:spPr>
        <p:txBody>
          <a:bodyPr spcFirstLastPara="1" wrap="square" lIns="91425" tIns="45700" rIns="91425" bIns="45700" anchor="ctr" anchorCtr="0">
            <a:norm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 name="Google Shape;11;g2ee8117dc26_0_48"/>
          <p:cNvSpPr txBox="1">
            <a:spLocks noGrp="1"/>
          </p:cNvSpPr>
          <p:nvPr>
            <p:ph type="ftr" idx="11"/>
          </p:nvPr>
        </p:nvSpPr>
        <p:spPr>
          <a:xfrm>
            <a:off x="3028950" y="4767263"/>
            <a:ext cx="3086100" cy="2745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2" name="Google Shape;12;g2ee8117dc26_0_48"/>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cxnSp>
        <p:nvCxnSpPr>
          <p:cNvPr id="13" name="Google Shape;13;g2ee8117dc26_0_48"/>
          <p:cNvCxnSpPr/>
          <p:nvPr/>
        </p:nvCxnSpPr>
        <p:spPr>
          <a:xfrm>
            <a:off x="372225" y="4767263"/>
            <a:ext cx="8698200" cy="0"/>
          </a:xfrm>
          <a:prstGeom prst="straightConnector1">
            <a:avLst/>
          </a:prstGeom>
          <a:noFill/>
          <a:ln w="9525" cap="flat" cmpd="sng">
            <a:solidFill>
              <a:schemeClr val="dk2"/>
            </a:solidFill>
            <a:prstDash val="solid"/>
            <a:round/>
            <a:headEnd type="none" w="sm" len="sm"/>
            <a:tailEnd type="none" w="sm" len="sm"/>
          </a:ln>
          <a:effectLst>
            <a:outerShdw blurRad="57150" dist="19050" dir="5400000" algn="bl" rotWithShape="0">
              <a:srgbClr val="000000">
                <a:alpha val="48235"/>
              </a:srgbClr>
            </a:outerShdw>
          </a:effectLst>
        </p:spPr>
      </p:cxnSp>
      <p:pic>
        <p:nvPicPr>
          <p:cNvPr id="14" name="Google Shape;14;g2ee8117dc26_0_48"/>
          <p:cNvPicPr preferRelativeResize="0"/>
          <p:nvPr/>
        </p:nvPicPr>
        <p:blipFill rotWithShape="1">
          <a:blip r:embed="rId8">
            <a:alphaModFix/>
          </a:blip>
          <a:srcRect/>
          <a:stretch/>
        </p:blipFill>
        <p:spPr>
          <a:xfrm>
            <a:off x="54350" y="74300"/>
            <a:ext cx="402849" cy="404959"/>
          </a:xfrm>
          <a:prstGeom prst="rect">
            <a:avLst/>
          </a:prstGeom>
          <a:noFill/>
          <a:ln>
            <a:noFill/>
          </a:ln>
          <a:effectLst>
            <a:outerShdw blurRad="57150" dist="19050" dir="5400000" algn="bl" rotWithShape="0">
              <a:srgbClr val="000000">
                <a:alpha val="49019"/>
              </a:srgbClr>
            </a:outerShdw>
          </a:effectLst>
        </p:spPr>
      </p:pic>
      <p:pic>
        <p:nvPicPr>
          <p:cNvPr id="15" name="Google Shape;15;g2ee8117dc26_0_48"/>
          <p:cNvPicPr preferRelativeResize="0"/>
          <p:nvPr/>
        </p:nvPicPr>
        <p:blipFill rotWithShape="1">
          <a:blip r:embed="rId9">
            <a:alphaModFix/>
          </a:blip>
          <a:srcRect/>
          <a:stretch/>
        </p:blipFill>
        <p:spPr>
          <a:xfrm>
            <a:off x="8637800" y="92063"/>
            <a:ext cx="369426" cy="369426"/>
          </a:xfrm>
          <a:prstGeom prst="rect">
            <a:avLst/>
          </a:prstGeom>
          <a:noFill/>
          <a:ln>
            <a:noFill/>
          </a:ln>
          <a:effectLst>
            <a:outerShdw blurRad="57150" dist="19050" dir="5400000" algn="bl" rotWithShape="0">
              <a:srgbClr val="000000">
                <a:alpha val="49019"/>
              </a:srgbClr>
            </a:outerShdw>
          </a:effectLst>
        </p:spPr>
      </p:pic>
      <p:pic>
        <p:nvPicPr>
          <p:cNvPr id="16" name="Google Shape;16;g2ee8117dc26_0_48"/>
          <p:cNvPicPr preferRelativeResize="0"/>
          <p:nvPr/>
        </p:nvPicPr>
        <p:blipFill rotWithShape="1">
          <a:blip r:embed="rId10">
            <a:alphaModFix/>
          </a:blip>
          <a:srcRect/>
          <a:stretch/>
        </p:blipFill>
        <p:spPr>
          <a:xfrm>
            <a:off x="8072150" y="38875"/>
            <a:ext cx="497625" cy="480300"/>
          </a:xfrm>
          <a:prstGeom prst="rect">
            <a:avLst/>
          </a:prstGeom>
          <a:noFill/>
          <a:ln>
            <a:noFill/>
          </a:ln>
          <a:effectLst>
            <a:outerShdw blurRad="57150" dist="19050" dir="5400000" algn="bl" rotWithShape="0">
              <a:srgbClr val="000000">
                <a:alpha val="49019"/>
              </a:srgbClr>
            </a:outerShdw>
          </a:effectLst>
        </p:spPr>
      </p:pic>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5.xml"/><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3" Type="http://schemas.microsoft.com/office/2007/relationships/media" Target="../media/media2.wmv"/><Relationship Id="rId7" Type="http://schemas.openxmlformats.org/officeDocument/2006/relationships/image" Target="../media/image22.png"/><Relationship Id="rId2" Type="http://schemas.openxmlformats.org/officeDocument/2006/relationships/video" Target="../media/media1.wmv"/><Relationship Id="rId1" Type="http://schemas.microsoft.com/office/2007/relationships/media" Target="../media/media1.wmv"/><Relationship Id="rId6" Type="http://schemas.openxmlformats.org/officeDocument/2006/relationships/notesSlide" Target="../notesSlides/notesSlide10.xml"/><Relationship Id="rId5" Type="http://schemas.openxmlformats.org/officeDocument/2006/relationships/slideLayout" Target="../slideLayouts/slideLayout5.xml"/><Relationship Id="rId4" Type="http://schemas.openxmlformats.org/officeDocument/2006/relationships/video" Target="../media/media2.wmv"/></Relationships>
</file>

<file path=ppt/slides/_rels/slide1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1.xml"/><Relationship Id="rId1" Type="http://schemas.openxmlformats.org/officeDocument/2006/relationships/slideLayout" Target="../slideLayouts/slideLayout5.xml"/><Relationship Id="rId5" Type="http://schemas.openxmlformats.org/officeDocument/2006/relationships/image" Target="../media/image18.png"/><Relationship Id="rId4" Type="http://schemas.openxmlformats.org/officeDocument/2006/relationships/image" Target="../media/image25.jp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9.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5.xml"/><Relationship Id="rId5" Type="http://schemas.openxmlformats.org/officeDocument/2006/relationships/hyperlink" Target="https://www.aanda.org/articles/aa/full_html/2021/02/aa39329-20/aa39329-20.html#R8" TargetMode="External"/><Relationship Id="rId4" Type="http://schemas.openxmlformats.org/officeDocument/2006/relationships/hyperlink" Target="https://www.aanda.org/articles/aa/full_html/2021/02/aa39329-20/aa39329-20.html#R18"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3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35.jp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5.xml"/><Relationship Id="rId5" Type="http://schemas.openxmlformats.org/officeDocument/2006/relationships/image" Target="../media/image45.png"/><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image" Target="../media/image47.png"/></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image" Target="../media/image49.png"/></Relationships>
</file>

<file path=ppt/slides/_rels/slide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8.xml"/><Relationship Id="rId1" Type="http://schemas.openxmlformats.org/officeDocument/2006/relationships/slideLayout" Target="../slideLayouts/slideLayout5.xml"/><Relationship Id="rId4" Type="http://schemas.openxmlformats.org/officeDocument/2006/relationships/image" Target="../media/image51.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5.wmv"/><Relationship Id="rId1" Type="http://schemas.microsoft.com/office/2007/relationships/media" Target="../media/media5.wmv"/><Relationship Id="rId5" Type="http://schemas.openxmlformats.org/officeDocument/2006/relationships/image" Target="../media/image52.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image" Target="../media/image5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6"/>
        <p:cNvGrpSpPr/>
        <p:nvPr/>
      </p:nvGrpSpPr>
      <p:grpSpPr>
        <a:xfrm>
          <a:off x="0" y="0"/>
          <a:ext cx="0" cy="0"/>
          <a:chOff x="0" y="0"/>
          <a:chExt cx="0" cy="0"/>
        </a:xfrm>
      </p:grpSpPr>
      <p:sp>
        <p:nvSpPr>
          <p:cNvPr id="57" name="Google Shape;57;p1"/>
          <p:cNvSpPr txBox="1">
            <a:spLocks noGrp="1"/>
          </p:cNvSpPr>
          <p:nvPr>
            <p:ph type="ctrTitle"/>
          </p:nvPr>
        </p:nvSpPr>
        <p:spPr>
          <a:xfrm>
            <a:off x="685800" y="1583342"/>
            <a:ext cx="7772400" cy="11598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4800"/>
              <a:buNone/>
            </a:pPr>
            <a:r>
              <a:rPr lang="en" sz="4500"/>
              <a:t>Small-Scale Activity Observed with GST</a:t>
            </a:r>
            <a:endParaRPr sz="4500"/>
          </a:p>
        </p:txBody>
      </p:sp>
      <p:sp>
        <p:nvSpPr>
          <p:cNvPr id="58" name="Google Shape;58;p1"/>
          <p:cNvSpPr txBox="1">
            <a:spLocks noGrp="1"/>
          </p:cNvSpPr>
          <p:nvPr>
            <p:ph type="subTitle" idx="1"/>
          </p:nvPr>
        </p:nvSpPr>
        <p:spPr>
          <a:xfrm>
            <a:off x="685800" y="2840053"/>
            <a:ext cx="7772400" cy="7848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1"/>
              </a:buClr>
              <a:buSzPts val="1100"/>
              <a:buFont typeface="Arial"/>
              <a:buNone/>
            </a:pPr>
            <a:r>
              <a:rPr lang="en" dirty="0"/>
              <a:t>Vasyl Yurchyshyn</a:t>
            </a:r>
            <a:endParaRPr dirty="0"/>
          </a:p>
          <a:p>
            <a:pPr marL="0" lvl="0" indent="0" algn="ctr" rtl="0">
              <a:lnSpc>
                <a:spcPct val="100000"/>
              </a:lnSpc>
              <a:spcBef>
                <a:spcPts val="0"/>
              </a:spcBef>
              <a:spcAft>
                <a:spcPts val="0"/>
              </a:spcAft>
              <a:buClr>
                <a:schemeClr val="dk1"/>
              </a:buClr>
              <a:buSzPts val="1100"/>
              <a:buFont typeface="Arial"/>
              <a:buNone/>
            </a:pPr>
            <a:r>
              <a:rPr lang="en" dirty="0"/>
              <a:t>Big Bear Solar Observatory, New Jersey Institute of Technology</a:t>
            </a:r>
            <a:endParaRPr dirty="0"/>
          </a:p>
          <a:p>
            <a:pPr marL="0" lvl="0" indent="0" algn="ctr" rtl="0">
              <a:lnSpc>
                <a:spcPct val="100000"/>
              </a:lnSpc>
              <a:spcBef>
                <a:spcPts val="0"/>
              </a:spcBef>
              <a:spcAft>
                <a:spcPts val="0"/>
              </a:spcAft>
              <a:buSzPts val="1800"/>
              <a:buNone/>
            </a:pPr>
            <a:endParaRPr dirty="0"/>
          </a:p>
        </p:txBody>
      </p:sp>
      <p:sp>
        <p:nvSpPr>
          <p:cNvPr id="59" name="Google Shape;59;p1"/>
          <p:cNvSpPr txBox="1"/>
          <p:nvPr/>
        </p:nvSpPr>
        <p:spPr>
          <a:xfrm>
            <a:off x="1024050" y="4786400"/>
            <a:ext cx="7095900" cy="323100"/>
          </a:xfrm>
          <a:prstGeom prst="rect">
            <a:avLst/>
          </a:prstGeom>
          <a:noFill/>
          <a:ln>
            <a:noFill/>
          </a:ln>
          <a:effectLst>
            <a:outerShdw blurRad="57150" dist="19050" dir="5400000" algn="bl" rotWithShape="0">
              <a:srgbClr val="000000">
                <a:alpha val="49803"/>
              </a:srgbClr>
            </a:outerShdw>
          </a:effectLst>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800"/>
              <a:buFont typeface="Arial"/>
              <a:buNone/>
            </a:pPr>
            <a:r>
              <a:rPr lang="en" sz="800" b="0" i="0" u="none" strike="noStrike" cap="none">
                <a:solidFill>
                  <a:srgbClr val="666666"/>
                </a:solidFill>
                <a:latin typeface="Ubuntu"/>
                <a:ea typeface="Ubuntu"/>
                <a:cs typeface="Ubuntu"/>
                <a:sym typeface="Ubuntu"/>
              </a:rPr>
              <a:t>BBSO operation is supported by US NSF AGS-</a:t>
            </a:r>
            <a:r>
              <a:rPr lang="en" sz="1000" b="0" i="0" u="none" strike="noStrike" cap="none">
                <a:solidFill>
                  <a:srgbClr val="666666"/>
                </a:solidFill>
                <a:latin typeface="Ubuntu"/>
                <a:ea typeface="Ubuntu"/>
                <a:cs typeface="Ubuntu"/>
                <a:sym typeface="Ubuntu"/>
              </a:rPr>
              <a:t>2309939 and </a:t>
            </a:r>
            <a:r>
              <a:rPr lang="en" sz="800" b="0" i="0" u="none" strike="noStrike" cap="none">
                <a:solidFill>
                  <a:srgbClr val="666666"/>
                </a:solidFill>
                <a:latin typeface="Ubuntu"/>
                <a:ea typeface="Ubuntu"/>
                <a:cs typeface="Ubuntu"/>
                <a:sym typeface="Ubuntu"/>
              </a:rPr>
              <a:t>1821294 grant and New Jersey Institute of Technology</a:t>
            </a:r>
            <a:endParaRPr sz="800" b="0" i="0" u="none" strike="noStrike" cap="none">
              <a:solidFill>
                <a:srgbClr val="666666"/>
              </a:solidFill>
              <a:latin typeface="Ubuntu"/>
              <a:ea typeface="Ubuntu"/>
              <a:cs typeface="Ubuntu"/>
              <a:sym typeface="Ubuntu"/>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2"/>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a:t>
            </a:fld>
            <a:endParaRPr/>
          </a:p>
        </p:txBody>
      </p:sp>
      <p:sp>
        <p:nvSpPr>
          <p:cNvPr id="65" name="Google Shape;65;p2"/>
          <p:cNvSpPr txBox="1">
            <a:spLocks noGrp="1"/>
          </p:cNvSpPr>
          <p:nvPr>
            <p:ph type="title"/>
          </p:nvPr>
        </p:nvSpPr>
        <p:spPr>
          <a:xfrm>
            <a:off x="457200" y="0"/>
            <a:ext cx="8586900" cy="5193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Introduction</a:t>
            </a:r>
            <a:endParaRPr/>
          </a:p>
        </p:txBody>
      </p:sp>
      <p:sp>
        <p:nvSpPr>
          <p:cNvPr id="66" name="Google Shape;66;p2"/>
          <p:cNvSpPr txBox="1">
            <a:spLocks noGrp="1"/>
          </p:cNvSpPr>
          <p:nvPr>
            <p:ph type="body" idx="4294967295"/>
          </p:nvPr>
        </p:nvSpPr>
        <p:spPr>
          <a:xfrm>
            <a:off x="511387" y="753848"/>
            <a:ext cx="8121226" cy="3770739"/>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200"/>
              <a:buNone/>
            </a:pPr>
            <a:r>
              <a:rPr lang="en" sz="1800"/>
              <a:t>A brief review of GST publications since 2020, relevant to small-scale photospheric dynamics, chromospheric activity, and reconnection. </a:t>
            </a:r>
            <a:endParaRPr/>
          </a:p>
          <a:p>
            <a:pPr marL="0" lvl="0" indent="0" algn="l" rtl="0">
              <a:lnSpc>
                <a:spcPct val="100000"/>
              </a:lnSpc>
              <a:spcBef>
                <a:spcPts val="600"/>
              </a:spcBef>
              <a:spcAft>
                <a:spcPts val="0"/>
              </a:spcAft>
              <a:buSzPts val="1200"/>
              <a:buNone/>
            </a:pPr>
            <a:endParaRPr sz="1800"/>
          </a:p>
          <a:p>
            <a:pPr marL="0" lvl="0" indent="0" algn="l" rtl="0">
              <a:lnSpc>
                <a:spcPct val="100000"/>
              </a:lnSpc>
              <a:spcBef>
                <a:spcPts val="600"/>
              </a:spcBef>
              <a:spcAft>
                <a:spcPts val="0"/>
              </a:spcAft>
              <a:buSzPts val="1200"/>
              <a:buNone/>
            </a:pPr>
            <a:r>
              <a:rPr lang="en" sz="1800"/>
              <a:t>The research effort was mainly focused on understanding</a:t>
            </a:r>
            <a:endParaRPr/>
          </a:p>
          <a:p>
            <a:pPr marL="0" lvl="0" indent="0" algn="l" rtl="0">
              <a:lnSpc>
                <a:spcPct val="100000"/>
              </a:lnSpc>
              <a:spcBef>
                <a:spcPts val="600"/>
              </a:spcBef>
              <a:spcAft>
                <a:spcPts val="0"/>
              </a:spcAft>
              <a:buSzPts val="1200"/>
              <a:buNone/>
            </a:pPr>
            <a:endParaRPr sz="1800"/>
          </a:p>
          <a:p>
            <a:pPr marL="628650" lvl="1" indent="-171450" algn="l" rtl="0">
              <a:lnSpc>
                <a:spcPct val="150000"/>
              </a:lnSpc>
              <a:spcBef>
                <a:spcPts val="0"/>
              </a:spcBef>
              <a:spcAft>
                <a:spcPts val="0"/>
              </a:spcAft>
              <a:buSzPts val="1200"/>
              <a:buChar char="○"/>
            </a:pPr>
            <a:r>
              <a:rPr lang="en" sz="1800"/>
              <a:t>Structure of granulation</a:t>
            </a:r>
            <a:endParaRPr sz="1800"/>
          </a:p>
          <a:p>
            <a:pPr marL="628650" lvl="1" indent="-171450" algn="l" rtl="0">
              <a:lnSpc>
                <a:spcPct val="150000"/>
              </a:lnSpc>
              <a:spcBef>
                <a:spcPts val="0"/>
              </a:spcBef>
              <a:spcAft>
                <a:spcPts val="0"/>
              </a:spcAft>
              <a:buSzPts val="1200"/>
              <a:buChar char="○"/>
            </a:pPr>
            <a:r>
              <a:rPr lang="en" sz="1800"/>
              <a:t>Reconnection in Sunspot Light Bridges</a:t>
            </a:r>
            <a:endParaRPr sz="1800"/>
          </a:p>
          <a:p>
            <a:pPr marL="628650" lvl="1" indent="-171450" algn="l" rtl="0">
              <a:lnSpc>
                <a:spcPct val="150000"/>
              </a:lnSpc>
              <a:spcBef>
                <a:spcPts val="0"/>
              </a:spcBef>
              <a:spcAft>
                <a:spcPts val="0"/>
              </a:spcAft>
              <a:buSzPts val="1200"/>
              <a:buChar char="○"/>
            </a:pPr>
            <a:r>
              <a:rPr lang="en" sz="1800"/>
              <a:t>Granular flows as a driver of chromospheric jets and waves</a:t>
            </a:r>
            <a:endParaRPr/>
          </a:p>
          <a:p>
            <a:pPr marL="628650" lvl="1" indent="-171450" algn="l" rtl="0">
              <a:lnSpc>
                <a:spcPct val="150000"/>
              </a:lnSpc>
              <a:spcBef>
                <a:spcPts val="0"/>
              </a:spcBef>
              <a:spcAft>
                <a:spcPts val="0"/>
              </a:spcAft>
              <a:buSzPts val="1200"/>
              <a:buChar char="○"/>
            </a:pPr>
            <a:r>
              <a:rPr lang="en" sz="1800"/>
              <a:t>Origin of spicules and coronal bright points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3"/>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3</a:t>
            </a:fld>
            <a:endParaRPr/>
          </a:p>
        </p:txBody>
      </p:sp>
      <p:sp>
        <p:nvSpPr>
          <p:cNvPr id="72" name="Google Shape;72;p3"/>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Fragmentation of Solar Granules</a:t>
            </a:r>
            <a:endParaRPr/>
          </a:p>
        </p:txBody>
      </p:sp>
      <p:pic>
        <p:nvPicPr>
          <p:cNvPr id="73" name="Google Shape;73;p3"/>
          <p:cNvPicPr preferRelativeResize="0"/>
          <p:nvPr/>
        </p:nvPicPr>
        <p:blipFill rotWithShape="1">
          <a:blip r:embed="rId3">
            <a:alphaModFix/>
          </a:blip>
          <a:srcRect/>
          <a:stretch/>
        </p:blipFill>
        <p:spPr>
          <a:xfrm>
            <a:off x="336575" y="740100"/>
            <a:ext cx="3863200" cy="3802550"/>
          </a:xfrm>
          <a:prstGeom prst="rect">
            <a:avLst/>
          </a:prstGeom>
          <a:noFill/>
          <a:ln>
            <a:noFill/>
          </a:ln>
          <a:effectLst>
            <a:outerShdw blurRad="57150" dist="19050" dir="5400000" algn="bl" rotWithShape="0">
              <a:srgbClr val="000000">
                <a:alpha val="49803"/>
              </a:srgbClr>
            </a:outerShdw>
          </a:effectLst>
        </p:spPr>
      </p:pic>
      <p:sp>
        <p:nvSpPr>
          <p:cNvPr id="74" name="Google Shape;74;p3"/>
          <p:cNvSpPr txBox="1"/>
          <p:nvPr/>
        </p:nvSpPr>
        <p:spPr>
          <a:xfrm>
            <a:off x="4247900" y="701550"/>
            <a:ext cx="4503000" cy="3401700"/>
          </a:xfrm>
          <a:prstGeom prst="rect">
            <a:avLst/>
          </a:prstGeom>
          <a:noFill/>
          <a:ln>
            <a:noFill/>
          </a:ln>
          <a:effectLst>
            <a:outerShdw blurRad="57150" dist="19050" dir="5400000" algn="bl" rotWithShape="0">
              <a:srgbClr val="000000">
                <a:alpha val="49803"/>
              </a:srgbClr>
            </a:outerShdw>
          </a:effectLst>
        </p:spPr>
        <p:txBody>
          <a:bodyPr spcFirstLastPara="1" wrap="square" lIns="91425" tIns="91425" rIns="91425" bIns="91425" anchor="t" anchorCtr="0">
            <a:spAutoFit/>
          </a:bodyPr>
          <a:lstStyle/>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A new granule segmentation method was developed to detect both small faint and large bright granules. </a:t>
            </a:r>
            <a:endParaRPr sz="1100" b="0" i="0" u="none" strike="noStrike" cap="none">
              <a:solidFill>
                <a:srgbClr val="434343"/>
              </a:solidFill>
              <a:latin typeface="Ubuntu"/>
              <a:ea typeface="Ubuntu"/>
              <a:cs typeface="Ubuntu"/>
              <a:sym typeface="Ubuntu"/>
            </a:endParaRPr>
          </a:p>
          <a:p>
            <a:pPr marL="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434343"/>
              </a:solidFill>
              <a:latin typeface="Ubuntu"/>
              <a:ea typeface="Ubuntu"/>
              <a:cs typeface="Ubuntu"/>
              <a:sym typeface="Ubuntu"/>
            </a:endParaRPr>
          </a:p>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Two critical spatial scales, 265 and 1420 km, separate QS granules into three length ranges: mini-granules (power law); small granules (combination) and granules (gaussian). </a:t>
            </a:r>
            <a:endParaRPr sz="1100" b="0" i="0" u="none" strike="noStrike" cap="none">
              <a:solidFill>
                <a:srgbClr val="434343"/>
              </a:solidFill>
              <a:latin typeface="Ubuntu"/>
              <a:ea typeface="Ubuntu"/>
              <a:cs typeface="Ubuntu"/>
              <a:sym typeface="Ubuntu"/>
            </a:endParaRPr>
          </a:p>
          <a:p>
            <a:pPr marL="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434343"/>
              </a:solidFill>
              <a:latin typeface="Ubuntu"/>
              <a:ea typeface="Ubuntu"/>
              <a:cs typeface="Ubuntu"/>
              <a:sym typeface="Ubuntu"/>
            </a:endParaRPr>
          </a:p>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A critical scale of 600 km was found for AR granules that separates them into two regimes: convection and turbulence. </a:t>
            </a:r>
            <a:endParaRPr sz="1100" b="0" i="0" u="none" strike="noStrike" cap="none">
              <a:solidFill>
                <a:srgbClr val="434343"/>
              </a:solidFill>
              <a:latin typeface="Ubuntu"/>
              <a:ea typeface="Ubuntu"/>
              <a:cs typeface="Ubuntu"/>
              <a:sym typeface="Ubuntu"/>
            </a:endParaRPr>
          </a:p>
          <a:p>
            <a:pPr marL="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434343"/>
              </a:solidFill>
              <a:latin typeface="Ubuntu"/>
              <a:ea typeface="Ubuntu"/>
              <a:cs typeface="Ubuntu"/>
              <a:sym typeface="Ubuntu"/>
            </a:endParaRPr>
          </a:p>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Comparing with the QS granules, AR granules do not display the intermediate range, likely because of the interaction between fluid motions and strong magnetic fields in active regions. </a:t>
            </a:r>
            <a:endParaRPr sz="1100" b="0" i="0" u="none" strike="noStrike" cap="none">
              <a:solidFill>
                <a:srgbClr val="434343"/>
              </a:solidFill>
              <a:latin typeface="Ubuntu"/>
              <a:ea typeface="Ubuntu"/>
              <a:cs typeface="Ubuntu"/>
              <a:sym typeface="Ubuntu"/>
            </a:endParaRPr>
          </a:p>
          <a:p>
            <a:pPr marL="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434343"/>
              </a:solidFill>
              <a:latin typeface="Ubuntu"/>
              <a:ea typeface="Ubuntu"/>
              <a:cs typeface="Ubuntu"/>
              <a:sym typeface="Ubuntu"/>
            </a:endParaRPr>
          </a:p>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These studies remarkable well agree with earlier findings by </a:t>
            </a:r>
            <a:r>
              <a:rPr lang="en" sz="1100" b="0" i="1" u="none" strike="noStrike" cap="none">
                <a:solidFill>
                  <a:srgbClr val="434343"/>
                </a:solidFill>
                <a:latin typeface="Ubuntu"/>
                <a:ea typeface="Ubuntu"/>
                <a:cs typeface="Ubuntu"/>
                <a:sym typeface="Ubuntu"/>
              </a:rPr>
              <a:t>Abramenko et al., 2012</a:t>
            </a:r>
            <a:r>
              <a:rPr lang="en" sz="1100" b="0" i="0" u="none" strike="noStrike" cap="none">
                <a:solidFill>
                  <a:srgbClr val="434343"/>
                </a:solidFill>
                <a:latin typeface="Ubuntu"/>
                <a:ea typeface="Ubuntu"/>
                <a:cs typeface="Ubuntu"/>
                <a:sym typeface="Ubuntu"/>
              </a:rPr>
              <a:t>, who used a less sophisticated fragmentation algorithm.</a:t>
            </a:r>
            <a:endParaRPr sz="1100" b="0" i="0" u="none" strike="noStrike" cap="none">
              <a:solidFill>
                <a:srgbClr val="434343"/>
              </a:solidFill>
              <a:latin typeface="Ubuntu"/>
              <a:ea typeface="Ubuntu"/>
              <a:cs typeface="Ubuntu"/>
              <a:sym typeface="Ubuntu"/>
            </a:endParaRPr>
          </a:p>
        </p:txBody>
      </p:sp>
      <p:sp>
        <p:nvSpPr>
          <p:cNvPr id="75" name="Google Shape;75;p3"/>
          <p:cNvSpPr txBox="1"/>
          <p:nvPr/>
        </p:nvSpPr>
        <p:spPr>
          <a:xfrm>
            <a:off x="7493800" y="4291675"/>
            <a:ext cx="14352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Liu et al., 2021; 2022</a:t>
            </a:r>
            <a:endParaRPr sz="1000" b="0" i="1" u="none" strike="noStrike" cap="none">
              <a:solidFill>
                <a:srgbClr val="666666"/>
              </a:solidFill>
              <a:latin typeface="Ubuntu"/>
              <a:ea typeface="Ubuntu"/>
              <a:cs typeface="Ubuntu"/>
              <a:sym typeface="Ubuntu"/>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4"/>
          <p:cNvSpPr txBox="1">
            <a:spLocks noGrp="1"/>
          </p:cNvSpPr>
          <p:nvPr>
            <p:ph type="body" idx="1"/>
          </p:nvPr>
        </p:nvSpPr>
        <p:spPr>
          <a:xfrm>
            <a:off x="230956" y="3117956"/>
            <a:ext cx="8682000" cy="15393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spAutoFit/>
          </a:bodyPr>
          <a:lstStyle/>
          <a:p>
            <a:pPr marL="457200" lvl="0" indent="-298450" algn="just" rtl="0">
              <a:lnSpc>
                <a:spcPct val="100000"/>
              </a:lnSpc>
              <a:spcBef>
                <a:spcPts val="0"/>
              </a:spcBef>
              <a:spcAft>
                <a:spcPts val="0"/>
              </a:spcAft>
              <a:buSzPts val="1100"/>
              <a:buChar char="●"/>
            </a:pPr>
            <a:r>
              <a:rPr lang="en" sz="1100"/>
              <a:t>NIRIS 200–400 km elements of 1000–2000 G field strength. When compared to the HMI spectra, the −1.2 slope of the NIRIS spectrum appears to be more extended into the short spatial range until the cut-off at 0.8–0.9 Mm </a:t>
            </a:r>
            <a:endParaRPr sz="1100"/>
          </a:p>
          <a:p>
            <a:pPr marL="457200" lvl="0" indent="0" algn="just" rtl="0">
              <a:lnSpc>
                <a:spcPct val="100000"/>
              </a:lnSpc>
              <a:spcBef>
                <a:spcPts val="0"/>
              </a:spcBef>
              <a:spcAft>
                <a:spcPts val="0"/>
              </a:spcAft>
              <a:buSzPts val="1200"/>
              <a:buNone/>
            </a:pPr>
            <a:endParaRPr sz="1100"/>
          </a:p>
          <a:p>
            <a:pPr marL="457200" lvl="0" indent="-298450" algn="just" rtl="0">
              <a:lnSpc>
                <a:spcPct val="100000"/>
              </a:lnSpc>
              <a:spcBef>
                <a:spcPts val="0"/>
              </a:spcBef>
              <a:spcAft>
                <a:spcPts val="0"/>
              </a:spcAft>
              <a:buSzPts val="1100"/>
              <a:buChar char="●"/>
            </a:pPr>
            <a:r>
              <a:rPr lang="en" sz="1100"/>
              <a:t>Comparison with the Kolmogorov-type spectra showed that the Kolmogorov turbulent cascade cannot account for more than 35% of the total magnetic energy observed in the scale range of 3.5–0.3 Mm </a:t>
            </a:r>
            <a:endParaRPr sz="1100"/>
          </a:p>
          <a:p>
            <a:pPr marL="457200" lvl="0" indent="0" algn="just" rtl="0">
              <a:lnSpc>
                <a:spcPct val="100000"/>
              </a:lnSpc>
              <a:spcBef>
                <a:spcPts val="0"/>
              </a:spcBef>
              <a:spcAft>
                <a:spcPts val="0"/>
              </a:spcAft>
              <a:buSzPts val="1200"/>
              <a:buNone/>
            </a:pPr>
            <a:endParaRPr sz="1100"/>
          </a:p>
          <a:p>
            <a:pPr marL="457200" lvl="0" indent="-298450" algn="just" rtl="0">
              <a:lnSpc>
                <a:spcPct val="100000"/>
              </a:lnSpc>
              <a:spcBef>
                <a:spcPts val="0"/>
              </a:spcBef>
              <a:spcAft>
                <a:spcPts val="0"/>
              </a:spcAft>
              <a:buSzPts val="1100"/>
              <a:buChar char="●"/>
            </a:pPr>
            <a:r>
              <a:rPr lang="en" sz="1100"/>
              <a:t>The energy excess can be attributed to local turbulent dynamo and/or magnetic super-diffusivity that can slow down the rate of the Kolmogorov cascade leading to a shallower resulting spectrum.</a:t>
            </a:r>
            <a:endParaRPr sz="1100"/>
          </a:p>
        </p:txBody>
      </p:sp>
      <p:sp>
        <p:nvSpPr>
          <p:cNvPr id="81" name="Google Shape;81;p4"/>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4</a:t>
            </a:fld>
            <a:endParaRPr/>
          </a:p>
        </p:txBody>
      </p:sp>
      <p:sp>
        <p:nvSpPr>
          <p:cNvPr id="82" name="Google Shape;82;p4"/>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Small-Scale Magnetic Fields</a:t>
            </a:r>
            <a:endParaRPr/>
          </a:p>
        </p:txBody>
      </p:sp>
      <p:pic>
        <p:nvPicPr>
          <p:cNvPr id="83" name="Google Shape;83;p4"/>
          <p:cNvPicPr preferRelativeResize="0"/>
          <p:nvPr/>
        </p:nvPicPr>
        <p:blipFill rotWithShape="1">
          <a:blip r:embed="rId3">
            <a:alphaModFix/>
          </a:blip>
          <a:srcRect/>
          <a:stretch/>
        </p:blipFill>
        <p:spPr>
          <a:xfrm>
            <a:off x="1205440" y="934816"/>
            <a:ext cx="3191273" cy="2032900"/>
          </a:xfrm>
          <a:prstGeom prst="rect">
            <a:avLst/>
          </a:prstGeom>
          <a:noFill/>
          <a:ln>
            <a:noFill/>
          </a:ln>
          <a:effectLst>
            <a:outerShdw blurRad="57150" dist="19050" algn="bl" rotWithShape="0">
              <a:srgbClr val="000000">
                <a:alpha val="49803"/>
              </a:srgbClr>
            </a:outerShdw>
          </a:effectLst>
        </p:spPr>
      </p:pic>
      <p:pic>
        <p:nvPicPr>
          <p:cNvPr id="84" name="Google Shape;84;p4"/>
          <p:cNvPicPr preferRelativeResize="0"/>
          <p:nvPr/>
        </p:nvPicPr>
        <p:blipFill rotWithShape="1">
          <a:blip r:embed="rId4">
            <a:alphaModFix/>
          </a:blip>
          <a:srcRect/>
          <a:stretch/>
        </p:blipFill>
        <p:spPr>
          <a:xfrm>
            <a:off x="4658531" y="934816"/>
            <a:ext cx="3385302" cy="2032900"/>
          </a:xfrm>
          <a:prstGeom prst="rect">
            <a:avLst/>
          </a:prstGeom>
          <a:noFill/>
          <a:ln>
            <a:noFill/>
          </a:ln>
          <a:effectLst>
            <a:outerShdw blurRad="57150" dist="19050" dir="5400000" algn="bl" rotWithShape="0">
              <a:srgbClr val="000000">
                <a:alpha val="49803"/>
              </a:srgbClr>
            </a:outerShdw>
          </a:effectLst>
        </p:spPr>
      </p:pic>
      <p:sp>
        <p:nvSpPr>
          <p:cNvPr id="85" name="Google Shape;85;p4"/>
          <p:cNvSpPr txBox="1"/>
          <p:nvPr/>
        </p:nvSpPr>
        <p:spPr>
          <a:xfrm>
            <a:off x="6783038" y="4466782"/>
            <a:ext cx="28542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Abramenko and Yurchyshyn (2020)</a:t>
            </a:r>
            <a:endParaRPr sz="1000" b="0" i="1" u="none" strike="noStrike" cap="none">
              <a:solidFill>
                <a:srgbClr val="666666"/>
              </a:solidFill>
              <a:latin typeface="Ubuntu"/>
              <a:ea typeface="Ubuntu"/>
              <a:cs typeface="Ubuntu"/>
              <a:sym typeface="Ubuntu"/>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g2ef87b2830e_0_34"/>
          <p:cNvSpPr txBox="1">
            <a:spLocks noGrp="1"/>
          </p:cNvSpPr>
          <p:nvPr>
            <p:ph type="sldNum" idx="12"/>
          </p:nvPr>
        </p:nvSpPr>
        <p:spPr>
          <a:xfrm>
            <a:off x="6457950" y="4767263"/>
            <a:ext cx="2057400" cy="2745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5</a:t>
            </a:fld>
            <a:endParaRPr/>
          </a:p>
        </p:txBody>
      </p:sp>
      <p:sp>
        <p:nvSpPr>
          <p:cNvPr id="91" name="Google Shape;91;g2ef87b2830e_0_34"/>
          <p:cNvSpPr txBox="1">
            <a:spLocks noGrp="1"/>
          </p:cNvSpPr>
          <p:nvPr>
            <p:ph type="title"/>
          </p:nvPr>
        </p:nvSpPr>
        <p:spPr>
          <a:xfrm>
            <a:off x="457200" y="0"/>
            <a:ext cx="8586900" cy="570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QS magnetic Fields</a:t>
            </a:r>
            <a:endParaRPr/>
          </a:p>
        </p:txBody>
      </p:sp>
      <p:sp>
        <p:nvSpPr>
          <p:cNvPr id="92" name="Google Shape;92;g2ef87b2830e_0_34"/>
          <p:cNvSpPr txBox="1">
            <a:spLocks noGrp="1"/>
          </p:cNvSpPr>
          <p:nvPr>
            <p:ph type="body" idx="1"/>
          </p:nvPr>
        </p:nvSpPr>
        <p:spPr>
          <a:xfrm>
            <a:off x="1164450" y="1427975"/>
            <a:ext cx="5137200" cy="62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a:p>
        </p:txBody>
      </p:sp>
      <p:sp>
        <p:nvSpPr>
          <p:cNvPr id="93" name="Google Shape;93;g2ef87b2830e_0_34"/>
          <p:cNvSpPr txBox="1"/>
          <p:nvPr/>
        </p:nvSpPr>
        <p:spPr>
          <a:xfrm>
            <a:off x="6416674" y="742947"/>
            <a:ext cx="2270100" cy="4182900"/>
          </a:xfrm>
          <a:prstGeom prst="rect">
            <a:avLst/>
          </a:prstGeom>
          <a:noFill/>
          <a:ln>
            <a:noFill/>
          </a:ln>
          <a:effectLst>
            <a:outerShdw blurRad="57150" dist="19050" dir="5400000" algn="bl" rotWithShape="0">
              <a:srgbClr val="000000">
                <a:alpha val="49800"/>
              </a:srgbClr>
            </a:outerShdw>
          </a:effectLst>
        </p:spPr>
        <p:txBody>
          <a:bodyPr spcFirstLastPara="1" wrap="square" lIns="91425" tIns="91425" rIns="91425" bIns="91425" anchor="t" anchorCtr="0">
            <a:noAutofit/>
          </a:bodyPr>
          <a:lstStyle/>
          <a:p>
            <a:pPr marL="457200" lvl="0" indent="-317500" algn="l" rtl="0">
              <a:spcBef>
                <a:spcPts val="600"/>
              </a:spcBef>
              <a:spcAft>
                <a:spcPts val="0"/>
              </a:spcAft>
              <a:buClr>
                <a:srgbClr val="434343"/>
              </a:buClr>
              <a:buSzPts val="1400"/>
              <a:buFont typeface="Ubuntu"/>
              <a:buChar char="●"/>
            </a:pPr>
            <a:r>
              <a:rPr lang="en">
                <a:solidFill>
                  <a:srgbClr val="434343"/>
                </a:solidFill>
                <a:latin typeface="Ubuntu"/>
                <a:ea typeface="Ubuntu"/>
                <a:cs typeface="Ubuntu"/>
                <a:sym typeface="Ubuntu"/>
              </a:rPr>
              <a:t>GST NIRIS Bz scaled between ± 30 G.</a:t>
            </a:r>
            <a:endParaRPr>
              <a:solidFill>
                <a:srgbClr val="434343"/>
              </a:solidFill>
              <a:latin typeface="Ubuntu"/>
              <a:ea typeface="Ubuntu"/>
              <a:cs typeface="Ubuntu"/>
              <a:sym typeface="Ubuntu"/>
            </a:endParaRPr>
          </a:p>
          <a:p>
            <a:pPr marL="457200" lvl="0" indent="-317500" algn="l" rtl="0">
              <a:spcBef>
                <a:spcPts val="600"/>
              </a:spcBef>
              <a:spcAft>
                <a:spcPts val="0"/>
              </a:spcAft>
              <a:buClr>
                <a:srgbClr val="434343"/>
              </a:buClr>
              <a:buSzPts val="1400"/>
              <a:buFont typeface="Ubuntu"/>
              <a:buChar char="●"/>
            </a:pPr>
            <a:r>
              <a:rPr lang="en">
                <a:solidFill>
                  <a:srgbClr val="434343"/>
                </a:solidFill>
                <a:latin typeface="Ubuntu"/>
                <a:ea typeface="Ubuntu"/>
                <a:cs typeface="Ubuntu"/>
                <a:sym typeface="Ubuntu"/>
              </a:rPr>
              <a:t>Blue / Red mark positive  / negative polarity</a:t>
            </a:r>
            <a:endParaRPr>
              <a:solidFill>
                <a:srgbClr val="434343"/>
              </a:solidFill>
              <a:latin typeface="Ubuntu"/>
              <a:ea typeface="Ubuntu"/>
              <a:cs typeface="Ubuntu"/>
              <a:sym typeface="Ubuntu"/>
            </a:endParaRPr>
          </a:p>
          <a:p>
            <a:pPr marL="457200" lvl="0" indent="-317500" algn="l" rtl="0">
              <a:spcBef>
                <a:spcPts val="600"/>
              </a:spcBef>
              <a:spcAft>
                <a:spcPts val="0"/>
              </a:spcAft>
              <a:buClr>
                <a:srgbClr val="434343"/>
              </a:buClr>
              <a:buSzPts val="1400"/>
              <a:buFont typeface="Ubuntu"/>
              <a:buChar char="●"/>
            </a:pPr>
            <a:r>
              <a:rPr lang="en">
                <a:solidFill>
                  <a:srgbClr val="434343"/>
                </a:solidFill>
                <a:latin typeface="Ubuntu"/>
                <a:ea typeface="Ubuntu"/>
                <a:cs typeface="Ubuntu"/>
                <a:sym typeface="Ubuntu"/>
              </a:rPr>
              <a:t>Contours at ± 10, 30, 100, 200 G levels</a:t>
            </a:r>
            <a:endParaRPr>
              <a:solidFill>
                <a:srgbClr val="434343"/>
              </a:solidFill>
              <a:latin typeface="Ubuntu"/>
              <a:ea typeface="Ubuntu"/>
              <a:cs typeface="Ubuntu"/>
              <a:sym typeface="Ubuntu"/>
            </a:endParaRPr>
          </a:p>
          <a:p>
            <a:pPr marL="457200" lvl="0" indent="-228600" algn="l" rtl="0">
              <a:spcBef>
                <a:spcPts val="600"/>
              </a:spcBef>
              <a:spcAft>
                <a:spcPts val="0"/>
              </a:spcAft>
              <a:buNone/>
            </a:pPr>
            <a:endParaRPr>
              <a:solidFill>
                <a:srgbClr val="434343"/>
              </a:solidFill>
              <a:latin typeface="Ubuntu"/>
              <a:ea typeface="Ubuntu"/>
              <a:cs typeface="Ubuntu"/>
              <a:sym typeface="Ubuntu"/>
            </a:endParaRPr>
          </a:p>
          <a:p>
            <a:pPr marL="457200" lvl="0" indent="-317500" algn="l" rtl="0">
              <a:spcBef>
                <a:spcPts val="600"/>
              </a:spcBef>
              <a:spcAft>
                <a:spcPts val="0"/>
              </a:spcAft>
              <a:buClr>
                <a:srgbClr val="434343"/>
              </a:buClr>
              <a:buSzPts val="1400"/>
              <a:buFont typeface="Ubuntu"/>
              <a:buChar char="●"/>
            </a:pPr>
            <a:r>
              <a:rPr lang="en">
                <a:solidFill>
                  <a:srgbClr val="434343"/>
                </a:solidFill>
                <a:latin typeface="Ubuntu"/>
                <a:ea typeface="Ubuntu"/>
                <a:cs typeface="Ubuntu"/>
                <a:sym typeface="Ubuntu"/>
              </a:rPr>
              <a:t>GST/TiO Photosphere with over-plotted Bz contours</a:t>
            </a:r>
            <a:endParaRPr>
              <a:solidFill>
                <a:srgbClr val="434343"/>
              </a:solidFill>
              <a:latin typeface="Ubuntu"/>
              <a:ea typeface="Ubuntu"/>
              <a:cs typeface="Ubuntu"/>
              <a:sym typeface="Ubuntu"/>
            </a:endParaRPr>
          </a:p>
        </p:txBody>
      </p:sp>
      <p:sp>
        <p:nvSpPr>
          <p:cNvPr id="94" name="Google Shape;94;g2ef87b2830e_0_34"/>
          <p:cNvSpPr txBox="1"/>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 sz="1200">
                <a:solidFill>
                  <a:srgbClr val="888888"/>
                </a:solidFill>
              </a:rPr>
              <a:t>5</a:t>
            </a:fld>
            <a:endParaRPr sz="1200">
              <a:solidFill>
                <a:srgbClr val="888888"/>
              </a:solidFill>
            </a:endParaRPr>
          </a:p>
        </p:txBody>
      </p:sp>
      <p:pic>
        <p:nvPicPr>
          <p:cNvPr id="95" name="Google Shape;95;g2ef87b2830e_0_34"/>
          <p:cNvPicPr preferRelativeResize="0"/>
          <p:nvPr/>
        </p:nvPicPr>
        <p:blipFill rotWithShape="1">
          <a:blip r:embed="rId3">
            <a:alphaModFix/>
          </a:blip>
          <a:srcRect l="26057" t="9511" r="28380" b="10629"/>
          <a:stretch/>
        </p:blipFill>
        <p:spPr>
          <a:xfrm>
            <a:off x="485776" y="742949"/>
            <a:ext cx="1803796" cy="1778425"/>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96" name="Google Shape;96;g2ef87b2830e_0_34"/>
          <p:cNvPicPr preferRelativeResize="0"/>
          <p:nvPr/>
        </p:nvPicPr>
        <p:blipFill rotWithShape="1">
          <a:blip r:embed="rId4">
            <a:alphaModFix/>
          </a:blip>
          <a:srcRect l="26330" t="9448" r="29373" b="10275"/>
          <a:stretch/>
        </p:blipFill>
        <p:spPr>
          <a:xfrm>
            <a:off x="485776" y="2689251"/>
            <a:ext cx="1803796" cy="1838792"/>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97" name="Google Shape;97;g2ef87b2830e_0_34"/>
          <p:cNvPicPr preferRelativeResize="0"/>
          <p:nvPr/>
        </p:nvPicPr>
        <p:blipFill rotWithShape="1">
          <a:blip r:embed="rId5">
            <a:alphaModFix/>
          </a:blip>
          <a:srcRect l="25036" t="9512" r="28948" b="12000"/>
          <a:stretch/>
        </p:blipFill>
        <p:spPr>
          <a:xfrm>
            <a:off x="2427579" y="748572"/>
            <a:ext cx="1836592" cy="1762127"/>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98" name="Google Shape;98;g2ef87b2830e_0_34"/>
          <p:cNvPicPr preferRelativeResize="0"/>
          <p:nvPr/>
        </p:nvPicPr>
        <p:blipFill rotWithShape="1">
          <a:blip r:embed="rId6">
            <a:alphaModFix/>
          </a:blip>
          <a:srcRect l="26253" t="9674" r="29710" b="11417"/>
          <a:stretch/>
        </p:blipFill>
        <p:spPr>
          <a:xfrm>
            <a:off x="2449349" y="2689252"/>
            <a:ext cx="1836592" cy="1838792"/>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99" name="Google Shape;99;g2ef87b2830e_0_34"/>
          <p:cNvPicPr preferRelativeResize="0"/>
          <p:nvPr/>
        </p:nvPicPr>
        <p:blipFill rotWithShape="1">
          <a:blip r:embed="rId7">
            <a:alphaModFix/>
          </a:blip>
          <a:srcRect l="26423" t="9293" r="29375" b="11810"/>
          <a:stretch/>
        </p:blipFill>
        <p:spPr>
          <a:xfrm>
            <a:off x="4454782" y="742948"/>
            <a:ext cx="1771287" cy="1762127"/>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100" name="Google Shape;100;g2ef87b2830e_0_34"/>
          <p:cNvPicPr preferRelativeResize="0"/>
          <p:nvPr/>
        </p:nvPicPr>
        <p:blipFill rotWithShape="1">
          <a:blip r:embed="rId8">
            <a:alphaModFix/>
          </a:blip>
          <a:srcRect l="26109" t="9570" r="29029" b="12432"/>
          <a:stretch/>
        </p:blipFill>
        <p:spPr>
          <a:xfrm>
            <a:off x="4454782" y="2689251"/>
            <a:ext cx="1771287" cy="1838792"/>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cxnSp>
        <p:nvCxnSpPr>
          <p:cNvPr id="101" name="Google Shape;101;g2ef87b2830e_0_34"/>
          <p:cNvCxnSpPr/>
          <p:nvPr/>
        </p:nvCxnSpPr>
        <p:spPr>
          <a:xfrm rot="10800000">
            <a:off x="1374775" y="1698550"/>
            <a:ext cx="0" cy="1800300"/>
          </a:xfrm>
          <a:prstGeom prst="straightConnector1">
            <a:avLst/>
          </a:prstGeom>
          <a:noFill/>
          <a:ln w="34925" cap="flat" cmpd="sng">
            <a:solidFill>
              <a:srgbClr val="C00000">
                <a:alpha val="74900"/>
              </a:srgbClr>
            </a:solidFill>
            <a:prstDash val="solid"/>
            <a:round/>
            <a:headEnd type="triangle" w="med" len="med"/>
            <a:tailEnd type="triangle" w="med" len="med"/>
          </a:ln>
          <a:effectLst>
            <a:outerShdw blurRad="40000" dist="20000" dir="5400000" rotWithShape="0">
              <a:srgbClr val="000000">
                <a:alpha val="37650"/>
              </a:srgbClr>
            </a:outerShdw>
          </a:effectLst>
        </p:spPr>
      </p:cxnSp>
      <p:cxnSp>
        <p:nvCxnSpPr>
          <p:cNvPr id="102" name="Google Shape;102;g2ef87b2830e_0_34"/>
          <p:cNvCxnSpPr/>
          <p:nvPr/>
        </p:nvCxnSpPr>
        <p:spPr>
          <a:xfrm rot="10800000">
            <a:off x="3184525" y="1765350"/>
            <a:ext cx="0" cy="1873200"/>
          </a:xfrm>
          <a:prstGeom prst="straightConnector1">
            <a:avLst/>
          </a:prstGeom>
          <a:noFill/>
          <a:ln w="34925" cap="flat" cmpd="sng">
            <a:solidFill>
              <a:srgbClr val="C00000">
                <a:alpha val="74900"/>
              </a:srgbClr>
            </a:solidFill>
            <a:prstDash val="solid"/>
            <a:round/>
            <a:headEnd type="triangle" w="med" len="med"/>
            <a:tailEnd type="triangle" w="med" len="med"/>
          </a:ln>
          <a:effectLst>
            <a:outerShdw blurRad="40000" dist="20000" dir="5400000" rotWithShape="0">
              <a:srgbClr val="000000">
                <a:alpha val="37650"/>
              </a:srgbClr>
            </a:outerShdw>
          </a:effectLst>
        </p:spPr>
      </p:cxnSp>
      <p:cxnSp>
        <p:nvCxnSpPr>
          <p:cNvPr id="103" name="Google Shape;103;g2ef87b2830e_0_34"/>
          <p:cNvCxnSpPr/>
          <p:nvPr/>
        </p:nvCxnSpPr>
        <p:spPr>
          <a:xfrm rot="10800000">
            <a:off x="5505450" y="2168575"/>
            <a:ext cx="0" cy="1873200"/>
          </a:xfrm>
          <a:prstGeom prst="straightConnector1">
            <a:avLst/>
          </a:prstGeom>
          <a:noFill/>
          <a:ln w="34925" cap="flat" cmpd="sng">
            <a:solidFill>
              <a:srgbClr val="C00000">
                <a:alpha val="74900"/>
              </a:srgbClr>
            </a:solidFill>
            <a:prstDash val="solid"/>
            <a:round/>
            <a:headEnd type="triangle" w="med" len="med"/>
            <a:tailEnd type="triangle" w="med" len="med"/>
          </a:ln>
          <a:effectLst>
            <a:outerShdw blurRad="40000" dist="20000" dir="5400000" rotWithShape="0">
              <a:srgbClr val="000000">
                <a:alpha val="37650"/>
              </a:srgbClr>
            </a:outerShdw>
          </a:effectLst>
        </p:spPr>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g2ef87b2830e_0_24"/>
          <p:cNvSpPr txBox="1">
            <a:spLocks noGrp="1"/>
          </p:cNvSpPr>
          <p:nvPr>
            <p:ph type="sldNum" idx="12"/>
          </p:nvPr>
        </p:nvSpPr>
        <p:spPr>
          <a:xfrm>
            <a:off x="6457950" y="4767263"/>
            <a:ext cx="2057400" cy="2745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6</a:t>
            </a:fld>
            <a:endParaRPr/>
          </a:p>
        </p:txBody>
      </p:sp>
      <p:sp>
        <p:nvSpPr>
          <p:cNvPr id="109" name="Google Shape;109;g2ef87b2830e_0_24"/>
          <p:cNvSpPr txBox="1">
            <a:spLocks noGrp="1"/>
          </p:cNvSpPr>
          <p:nvPr>
            <p:ph type="title"/>
          </p:nvPr>
        </p:nvSpPr>
        <p:spPr>
          <a:xfrm>
            <a:off x="457200" y="0"/>
            <a:ext cx="8586900" cy="570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Vortex Flux Tubes</a:t>
            </a:r>
            <a:endParaRPr/>
          </a:p>
        </p:txBody>
      </p:sp>
      <p:sp>
        <p:nvSpPr>
          <p:cNvPr id="110" name="Google Shape;110;g2ef87b2830e_0_24"/>
          <p:cNvSpPr txBox="1">
            <a:spLocks noGrp="1"/>
          </p:cNvSpPr>
          <p:nvPr>
            <p:ph type="body" idx="1"/>
          </p:nvPr>
        </p:nvSpPr>
        <p:spPr>
          <a:xfrm>
            <a:off x="1164450" y="1427975"/>
            <a:ext cx="5137200" cy="62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a:p>
        </p:txBody>
      </p:sp>
      <p:pic>
        <p:nvPicPr>
          <p:cNvPr id="111" name="Google Shape;111;g2ef87b2830e_0_24"/>
          <p:cNvPicPr preferRelativeResize="0"/>
          <p:nvPr/>
        </p:nvPicPr>
        <p:blipFill>
          <a:blip r:embed="rId3">
            <a:alphaModFix/>
          </a:blip>
          <a:stretch>
            <a:fillRect/>
          </a:stretch>
        </p:blipFill>
        <p:spPr>
          <a:xfrm>
            <a:off x="752700" y="1279150"/>
            <a:ext cx="7507724" cy="771625"/>
          </a:xfrm>
          <a:prstGeom prst="rect">
            <a:avLst/>
          </a:prstGeom>
          <a:noFill/>
          <a:ln>
            <a:noFill/>
          </a:ln>
          <a:effectLst>
            <a:outerShdw blurRad="57150" dist="19050" dir="5400000" algn="bl" rotWithShape="0">
              <a:srgbClr val="000000">
                <a:alpha val="50000"/>
              </a:srgbClr>
            </a:outerShdw>
          </a:effectLst>
        </p:spPr>
      </p:pic>
      <p:pic>
        <p:nvPicPr>
          <p:cNvPr id="112" name="Google Shape;112;g2ef87b2830e_0_24"/>
          <p:cNvPicPr preferRelativeResize="0"/>
          <p:nvPr/>
        </p:nvPicPr>
        <p:blipFill>
          <a:blip r:embed="rId4">
            <a:alphaModFix/>
          </a:blip>
          <a:stretch>
            <a:fillRect/>
          </a:stretch>
        </p:blipFill>
        <p:spPr>
          <a:xfrm>
            <a:off x="752700" y="2470970"/>
            <a:ext cx="7507727" cy="1516930"/>
          </a:xfrm>
          <a:prstGeom prst="rect">
            <a:avLst/>
          </a:prstGeom>
          <a:noFill/>
          <a:ln>
            <a:noFill/>
          </a:ln>
          <a:effectLst>
            <a:outerShdw blurRad="57150" dist="19050" dir="5400000" algn="bl" rotWithShape="0">
              <a:srgbClr val="000000">
                <a:alpha val="50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g2ef87b2830e_0_17"/>
          <p:cNvSpPr txBox="1">
            <a:spLocks noGrp="1"/>
          </p:cNvSpPr>
          <p:nvPr>
            <p:ph type="sldNum" idx="12"/>
          </p:nvPr>
        </p:nvSpPr>
        <p:spPr>
          <a:xfrm>
            <a:off x="6457950" y="4767263"/>
            <a:ext cx="2057400" cy="2745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7</a:t>
            </a:fld>
            <a:endParaRPr/>
          </a:p>
        </p:txBody>
      </p:sp>
      <p:sp>
        <p:nvSpPr>
          <p:cNvPr id="118" name="Google Shape;118;g2ef87b2830e_0_17"/>
          <p:cNvSpPr txBox="1">
            <a:spLocks noGrp="1"/>
          </p:cNvSpPr>
          <p:nvPr>
            <p:ph type="title"/>
          </p:nvPr>
        </p:nvSpPr>
        <p:spPr>
          <a:xfrm>
            <a:off x="457200" y="0"/>
            <a:ext cx="8586900" cy="570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QS magnetic Fields</a:t>
            </a:r>
            <a:endParaRPr/>
          </a:p>
        </p:txBody>
      </p:sp>
      <p:sp>
        <p:nvSpPr>
          <p:cNvPr id="119" name="Google Shape;119;g2ef87b2830e_0_17"/>
          <p:cNvSpPr txBox="1">
            <a:spLocks noGrp="1"/>
          </p:cNvSpPr>
          <p:nvPr>
            <p:ph type="body" idx="1"/>
          </p:nvPr>
        </p:nvSpPr>
        <p:spPr>
          <a:xfrm>
            <a:off x="1164450" y="1427975"/>
            <a:ext cx="5137200" cy="62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a:p>
        </p:txBody>
      </p:sp>
      <p:pic>
        <p:nvPicPr>
          <p:cNvPr id="120" name="Google Shape;120;g2ef87b2830e_0_17"/>
          <p:cNvPicPr preferRelativeResize="0"/>
          <p:nvPr/>
        </p:nvPicPr>
        <p:blipFill rotWithShape="1">
          <a:blip r:embed="rId3">
            <a:alphaModFix/>
          </a:blip>
          <a:srcRect l="2123" t="9415" b="11061"/>
          <a:stretch/>
        </p:blipFill>
        <p:spPr>
          <a:xfrm>
            <a:off x="1414175" y="703175"/>
            <a:ext cx="6234125" cy="4035400"/>
          </a:xfrm>
          <a:prstGeom prst="rect">
            <a:avLst/>
          </a:prstGeom>
          <a:noFill/>
          <a:ln>
            <a:noFill/>
          </a:ln>
          <a:effectLst>
            <a:outerShdw blurRad="57150" dist="19050" dir="5400000" algn="bl" rotWithShape="0">
              <a:srgbClr val="000000">
                <a:alpha val="50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14"/>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8</a:t>
            </a:fld>
            <a:endParaRPr/>
          </a:p>
        </p:txBody>
      </p:sp>
      <p:sp>
        <p:nvSpPr>
          <p:cNvPr id="126" name="Google Shape;126;p14"/>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D9D9D9"/>
              </a:buClr>
              <a:buSzPts val="2900"/>
              <a:buFont typeface="Ubuntu Medium"/>
              <a:buNone/>
            </a:pPr>
            <a:r>
              <a:rPr lang="en"/>
              <a:t>Light Bridge Reconnection</a:t>
            </a:r>
            <a:endParaRPr/>
          </a:p>
        </p:txBody>
      </p:sp>
      <p:pic>
        <p:nvPicPr>
          <p:cNvPr id="127" name="Google Shape;127;p14"/>
          <p:cNvPicPr preferRelativeResize="0"/>
          <p:nvPr/>
        </p:nvPicPr>
        <p:blipFill rotWithShape="1">
          <a:blip r:embed="rId3">
            <a:alphaModFix/>
          </a:blip>
          <a:srcRect l="19174" t="19877" r="7361" b="18181"/>
          <a:stretch/>
        </p:blipFill>
        <p:spPr>
          <a:xfrm>
            <a:off x="320125" y="847354"/>
            <a:ext cx="4060800" cy="1925942"/>
          </a:xfrm>
          <a:prstGeom prst="rect">
            <a:avLst/>
          </a:prstGeom>
          <a:noFill/>
          <a:ln>
            <a:noFill/>
          </a:ln>
          <a:effectLst>
            <a:outerShdw blurRad="292100" dist="139700" dir="2700000" algn="tl" rotWithShape="0">
              <a:srgbClr val="333333">
                <a:alpha val="64705"/>
              </a:srgbClr>
            </a:outerShdw>
          </a:effectLst>
        </p:spPr>
      </p:pic>
      <p:pic>
        <p:nvPicPr>
          <p:cNvPr id="128" name="Google Shape;128;p14"/>
          <p:cNvPicPr preferRelativeResize="0"/>
          <p:nvPr/>
        </p:nvPicPr>
        <p:blipFill rotWithShape="1">
          <a:blip r:embed="rId4">
            <a:alphaModFix/>
          </a:blip>
          <a:srcRect l="11890" t="35486" r="11969" b="21740"/>
          <a:stretch/>
        </p:blipFill>
        <p:spPr>
          <a:xfrm>
            <a:off x="331239" y="2979294"/>
            <a:ext cx="4071915" cy="1286705"/>
          </a:xfrm>
          <a:prstGeom prst="rect">
            <a:avLst/>
          </a:prstGeom>
          <a:noFill/>
          <a:ln>
            <a:noFill/>
          </a:ln>
          <a:effectLst>
            <a:outerShdw blurRad="292100" dist="139700" dir="2700000" algn="tl" rotWithShape="0">
              <a:srgbClr val="333333">
                <a:alpha val="64705"/>
              </a:srgbClr>
            </a:outerShdw>
          </a:effectLst>
        </p:spPr>
      </p:pic>
      <p:pic>
        <p:nvPicPr>
          <p:cNvPr id="129" name="Google Shape;129;p14"/>
          <p:cNvPicPr preferRelativeResize="0"/>
          <p:nvPr/>
        </p:nvPicPr>
        <p:blipFill rotWithShape="1">
          <a:blip r:embed="rId5">
            <a:alphaModFix/>
          </a:blip>
          <a:srcRect l="23779" t="31285" r="22794" b="21889"/>
          <a:stretch/>
        </p:blipFill>
        <p:spPr>
          <a:xfrm>
            <a:off x="5557073" y="3091073"/>
            <a:ext cx="2383201" cy="1174918"/>
          </a:xfrm>
          <a:prstGeom prst="rect">
            <a:avLst/>
          </a:prstGeom>
          <a:noFill/>
          <a:ln>
            <a:noFill/>
          </a:ln>
          <a:effectLst>
            <a:outerShdw blurRad="292100" dist="139700" dir="2700000" algn="tl" rotWithShape="0">
              <a:srgbClr val="333333">
                <a:alpha val="64705"/>
              </a:srgbClr>
            </a:outerShdw>
          </a:effectLst>
        </p:spPr>
      </p:pic>
      <p:sp>
        <p:nvSpPr>
          <p:cNvPr id="130" name="Google Shape;130;p14"/>
          <p:cNvSpPr txBox="1">
            <a:spLocks noGrp="1"/>
          </p:cNvSpPr>
          <p:nvPr>
            <p:ph type="body" idx="1"/>
          </p:nvPr>
        </p:nvSpPr>
        <p:spPr>
          <a:xfrm>
            <a:off x="4701050" y="886122"/>
            <a:ext cx="4183750" cy="2253077"/>
          </a:xfrm>
          <a:prstGeom prst="rect">
            <a:avLst/>
          </a:prstGeom>
          <a:noFill/>
          <a:ln>
            <a:noFill/>
          </a:ln>
        </p:spPr>
        <p:txBody>
          <a:bodyPr spcFirstLastPara="1" wrap="square" lIns="91425" tIns="45700" rIns="91425" bIns="45700" anchor="ctr" anchorCtr="0">
            <a:noAutofit/>
          </a:bodyPr>
          <a:lstStyle/>
          <a:p>
            <a:pPr marL="171450" lvl="0" indent="-171450" algn="just" rtl="0">
              <a:lnSpc>
                <a:spcPct val="100000"/>
              </a:lnSpc>
              <a:spcBef>
                <a:spcPts val="0"/>
              </a:spcBef>
              <a:spcAft>
                <a:spcPts val="0"/>
              </a:spcAft>
              <a:buClr>
                <a:schemeClr val="dk2"/>
              </a:buClr>
              <a:buSzPts val="1100"/>
              <a:buChar char="●"/>
            </a:pPr>
            <a:r>
              <a:rPr lang="en" sz="1100">
                <a:solidFill>
                  <a:schemeClr val="dk2"/>
                </a:solidFill>
              </a:rPr>
              <a:t>M</a:t>
            </a:r>
            <a:r>
              <a:rPr lang="en" sz="1100" b="0" i="0" u="none" strike="noStrike" cap="none">
                <a:solidFill>
                  <a:schemeClr val="dk2"/>
                </a:solidFill>
                <a:latin typeface="Ubuntu"/>
                <a:ea typeface="Ubuntu"/>
                <a:cs typeface="Ubuntu"/>
                <a:sym typeface="Ubuntu"/>
              </a:rPr>
              <a:t>agnetic flux emergence in </a:t>
            </a:r>
            <a:r>
              <a:rPr lang="en" sz="1100">
                <a:solidFill>
                  <a:schemeClr val="dk2"/>
                </a:solidFill>
              </a:rPr>
              <a:t>a</a:t>
            </a:r>
            <a:r>
              <a:rPr lang="en" sz="1100" b="0" i="0" u="none" strike="noStrike" cap="none">
                <a:solidFill>
                  <a:schemeClr val="dk2"/>
                </a:solidFill>
                <a:latin typeface="Ubuntu"/>
                <a:ea typeface="Ubuntu"/>
                <a:cs typeface="Ubuntu"/>
                <a:sym typeface="Ubuntu"/>
              </a:rPr>
              <a:t> LB that is of opposite polarity to that of the sunspot</a:t>
            </a:r>
            <a:endParaRPr/>
          </a:p>
          <a:p>
            <a:pPr marL="171450" lvl="0" indent="-101600" algn="just" rtl="0">
              <a:lnSpc>
                <a:spcPct val="100000"/>
              </a:lnSpc>
              <a:spcBef>
                <a:spcPts val="0"/>
              </a:spcBef>
              <a:spcAft>
                <a:spcPts val="0"/>
              </a:spcAft>
              <a:buClr>
                <a:srgbClr val="434343"/>
              </a:buClr>
              <a:buSzPts val="1100"/>
              <a:buNone/>
            </a:pPr>
            <a:endParaRPr sz="1100">
              <a:solidFill>
                <a:schemeClr val="dk2"/>
              </a:solidFill>
              <a:latin typeface="Ubuntu"/>
              <a:ea typeface="Ubuntu"/>
              <a:cs typeface="Ubuntu"/>
              <a:sym typeface="Ubuntu"/>
            </a:endParaRPr>
          </a:p>
          <a:p>
            <a:pPr marL="171450" lvl="0" indent="-171450" algn="just" rtl="0">
              <a:lnSpc>
                <a:spcPct val="100000"/>
              </a:lnSpc>
              <a:spcBef>
                <a:spcPts val="0"/>
              </a:spcBef>
              <a:spcAft>
                <a:spcPts val="0"/>
              </a:spcAft>
              <a:buClr>
                <a:schemeClr val="dk2"/>
              </a:buClr>
              <a:buSzPts val="1100"/>
              <a:buChar char="●"/>
            </a:pPr>
            <a:r>
              <a:rPr lang="en" sz="1100">
                <a:solidFill>
                  <a:schemeClr val="dk2"/>
                </a:solidFill>
                <a:latin typeface="Ubuntu"/>
                <a:ea typeface="Ubuntu"/>
                <a:cs typeface="Ubuntu"/>
                <a:sym typeface="Ubuntu"/>
              </a:rPr>
              <a:t>R</a:t>
            </a:r>
            <a:r>
              <a:rPr lang="en" sz="1100" b="0" i="0" u="none" strike="noStrike" cap="none">
                <a:solidFill>
                  <a:schemeClr val="dk2"/>
                </a:solidFill>
                <a:latin typeface="Ubuntu"/>
                <a:ea typeface="Ubuntu"/>
                <a:cs typeface="Ubuntu"/>
                <a:sym typeface="Ubuntu"/>
              </a:rPr>
              <a:t>ecurrent jet-like ejections with brightenings were observed at the cancellation site, showing apparent horizontal extension at a projected speed of up to 18.4 km s</a:t>
            </a:r>
            <a:r>
              <a:rPr lang="en" sz="1100" b="0" i="0" u="none" strike="noStrike" cap="none" baseline="30000">
                <a:solidFill>
                  <a:schemeClr val="dk2"/>
                </a:solidFill>
                <a:latin typeface="Ubuntu"/>
                <a:ea typeface="Ubuntu"/>
                <a:cs typeface="Ubuntu"/>
                <a:sym typeface="Ubuntu"/>
              </a:rPr>
              <a:t>-1</a:t>
            </a:r>
            <a:r>
              <a:rPr lang="en" sz="1100" b="0" i="0" u="none" strike="noStrike" cap="none">
                <a:solidFill>
                  <a:schemeClr val="dk2"/>
                </a:solidFill>
                <a:latin typeface="Ubuntu"/>
                <a:ea typeface="Ubuntu"/>
                <a:cs typeface="Ubuntu"/>
                <a:sym typeface="Ubuntu"/>
              </a:rPr>
              <a:t> to form a fan-shaped appearance</a:t>
            </a:r>
            <a:endParaRPr/>
          </a:p>
          <a:p>
            <a:pPr marL="171450" lvl="0" indent="-101600" algn="just" rtl="0">
              <a:lnSpc>
                <a:spcPct val="100000"/>
              </a:lnSpc>
              <a:spcBef>
                <a:spcPts val="0"/>
              </a:spcBef>
              <a:spcAft>
                <a:spcPts val="0"/>
              </a:spcAft>
              <a:buClr>
                <a:srgbClr val="434343"/>
              </a:buClr>
              <a:buSzPts val="1100"/>
              <a:buNone/>
            </a:pPr>
            <a:endParaRPr sz="1100">
              <a:solidFill>
                <a:schemeClr val="dk2"/>
              </a:solidFill>
              <a:latin typeface="Ubuntu"/>
              <a:ea typeface="Ubuntu"/>
              <a:cs typeface="Ubuntu"/>
              <a:sym typeface="Ubuntu"/>
            </a:endParaRPr>
          </a:p>
          <a:p>
            <a:pPr marL="171450" lvl="0" indent="-171450" algn="just" rtl="0">
              <a:lnSpc>
                <a:spcPct val="100000"/>
              </a:lnSpc>
              <a:spcBef>
                <a:spcPts val="0"/>
              </a:spcBef>
              <a:spcAft>
                <a:spcPts val="0"/>
              </a:spcAft>
              <a:buClr>
                <a:schemeClr val="dk2"/>
              </a:buClr>
              <a:buSzPts val="1100"/>
              <a:buChar char="●"/>
            </a:pPr>
            <a:r>
              <a:rPr lang="en" sz="1100" b="0" i="0" u="none" strike="noStrike" cap="none">
                <a:solidFill>
                  <a:schemeClr val="dk2"/>
                </a:solidFill>
                <a:latin typeface="Ubuntu"/>
                <a:ea typeface="Ubuntu"/>
                <a:cs typeface="Ubuntu"/>
                <a:sym typeface="Ubuntu"/>
              </a:rPr>
              <a:t>Based on these observations,</a:t>
            </a:r>
            <a:r>
              <a:rPr lang="en" sz="1100">
                <a:solidFill>
                  <a:schemeClr val="dk2"/>
                </a:solidFill>
              </a:rPr>
              <a:t> authors</a:t>
            </a:r>
            <a:r>
              <a:rPr lang="en" sz="1100" b="0" i="0" u="none" strike="noStrike" cap="none">
                <a:solidFill>
                  <a:schemeClr val="dk2"/>
                </a:solidFill>
                <a:latin typeface="Ubuntu"/>
                <a:ea typeface="Ubuntu"/>
                <a:cs typeface="Ubuntu"/>
                <a:sym typeface="Ubuntu"/>
              </a:rPr>
              <a:t> suggested that the fan-shaped ejections may have resulted from slipping reconnection between the new flux emerging in the LB and the ambient sunspot field</a:t>
            </a:r>
            <a:endParaRPr/>
          </a:p>
        </p:txBody>
      </p:sp>
      <p:sp>
        <p:nvSpPr>
          <p:cNvPr id="131" name="Google Shape;131;p14"/>
          <p:cNvSpPr txBox="1"/>
          <p:nvPr/>
        </p:nvSpPr>
        <p:spPr>
          <a:xfrm>
            <a:off x="7368163" y="4428739"/>
            <a:ext cx="1549593" cy="338524"/>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Lim et al., 2020</a:t>
            </a:r>
            <a:endParaRPr sz="1000" b="0" i="1" u="none" strike="noStrike" cap="none">
              <a:solidFill>
                <a:srgbClr val="666666"/>
              </a:solidFill>
              <a:latin typeface="Ubuntu"/>
              <a:ea typeface="Ubuntu"/>
              <a:cs typeface="Ubuntu"/>
              <a:sym typeface="Ubuntu"/>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pic>
        <p:nvPicPr>
          <p:cNvPr id="136" name="Google Shape;136;p15"/>
          <p:cNvPicPr preferRelativeResize="0"/>
          <p:nvPr/>
        </p:nvPicPr>
        <p:blipFill rotWithShape="1">
          <a:blip r:embed="rId3">
            <a:alphaModFix/>
          </a:blip>
          <a:srcRect l="15590" t="23517" r="15079" b="23289"/>
          <a:stretch/>
        </p:blipFill>
        <p:spPr>
          <a:xfrm>
            <a:off x="572294" y="3215964"/>
            <a:ext cx="3263612" cy="1408487"/>
          </a:xfrm>
          <a:prstGeom prst="rect">
            <a:avLst/>
          </a:prstGeom>
          <a:noFill/>
          <a:ln>
            <a:noFill/>
          </a:ln>
          <a:effectLst>
            <a:outerShdw blurRad="292100" dist="139700" dir="2700000" algn="tl" rotWithShape="0">
              <a:srgbClr val="333333">
                <a:alpha val="64705"/>
              </a:srgbClr>
            </a:outerShdw>
          </a:effectLst>
        </p:spPr>
      </p:pic>
      <p:sp>
        <p:nvSpPr>
          <p:cNvPr id="137" name="Google Shape;137;p15"/>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9</a:t>
            </a:fld>
            <a:endParaRPr/>
          </a:p>
        </p:txBody>
      </p:sp>
      <p:sp>
        <p:nvSpPr>
          <p:cNvPr id="138" name="Google Shape;138;p15"/>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D9D9D9"/>
              </a:buClr>
              <a:buSzPts val="2900"/>
              <a:buFont typeface="Ubuntu Medium"/>
              <a:buNone/>
            </a:pPr>
            <a:r>
              <a:rPr lang="en"/>
              <a:t>Even Smaller Light Bridge Reconnection</a:t>
            </a:r>
            <a:endParaRPr/>
          </a:p>
        </p:txBody>
      </p:sp>
      <p:sp>
        <p:nvSpPr>
          <p:cNvPr id="139" name="Google Shape;139;p15"/>
          <p:cNvSpPr txBox="1">
            <a:spLocks noGrp="1"/>
          </p:cNvSpPr>
          <p:nvPr>
            <p:ph type="body" idx="1"/>
          </p:nvPr>
        </p:nvSpPr>
        <p:spPr>
          <a:xfrm>
            <a:off x="3926125" y="3215975"/>
            <a:ext cx="4454100" cy="15198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noAutofit/>
          </a:bodyPr>
          <a:lstStyle/>
          <a:p>
            <a:pPr marL="457200" lvl="0" indent="-304800" algn="l" rtl="0">
              <a:lnSpc>
                <a:spcPct val="100000"/>
              </a:lnSpc>
              <a:spcBef>
                <a:spcPts val="600"/>
              </a:spcBef>
              <a:spcAft>
                <a:spcPts val="0"/>
              </a:spcAft>
              <a:buSzPts val="1200"/>
              <a:buChar char="●"/>
            </a:pPr>
            <a:r>
              <a:rPr lang="en">
                <a:latin typeface="Arial"/>
                <a:ea typeface="Arial"/>
                <a:cs typeface="Arial"/>
                <a:sym typeface="Arial"/>
              </a:rPr>
              <a:t>Multi-wavelength analysis indicates that the fan-shaped jet could result from magnetic reconnection across the highly diverging field low in the chromosphere, leading to an apparent slipping motion of the jet material along the LB. </a:t>
            </a:r>
            <a:endParaRPr/>
          </a:p>
          <a:p>
            <a:pPr marL="457200" lvl="0" indent="-304800" algn="l" rtl="0">
              <a:lnSpc>
                <a:spcPct val="100000"/>
              </a:lnSpc>
              <a:spcBef>
                <a:spcPts val="600"/>
              </a:spcBef>
              <a:spcAft>
                <a:spcPts val="0"/>
              </a:spcAft>
              <a:buSzPts val="1200"/>
              <a:buChar char="●"/>
            </a:pPr>
            <a:r>
              <a:rPr lang="en">
                <a:latin typeface="Arial"/>
                <a:ea typeface="Arial"/>
                <a:cs typeface="Arial"/>
                <a:sym typeface="Arial"/>
              </a:rPr>
              <a:t>No opposite magnetic polarity was detected at the base of the jet</a:t>
            </a:r>
            <a:endParaRPr/>
          </a:p>
        </p:txBody>
      </p:sp>
      <p:pic>
        <p:nvPicPr>
          <p:cNvPr id="140" name="Google Shape;140;p15"/>
          <p:cNvPicPr preferRelativeResize="0"/>
          <p:nvPr/>
        </p:nvPicPr>
        <p:blipFill rotWithShape="1">
          <a:blip r:embed="rId4">
            <a:alphaModFix/>
          </a:blip>
          <a:srcRect l="5314" t="31285" r="5510" b="17481"/>
          <a:stretch/>
        </p:blipFill>
        <p:spPr>
          <a:xfrm>
            <a:off x="572294" y="597276"/>
            <a:ext cx="7661012" cy="2475876"/>
          </a:xfrm>
          <a:prstGeom prst="rect">
            <a:avLst/>
          </a:prstGeom>
          <a:noFill/>
          <a:ln>
            <a:noFill/>
          </a:ln>
          <a:effectLst>
            <a:outerShdw blurRad="292100" dist="139700" dir="2700000" algn="tl" rotWithShape="0">
              <a:srgbClr val="333333">
                <a:alpha val="64705"/>
              </a:srgbClr>
            </a:outerShdw>
          </a:effectLst>
        </p:spPr>
      </p:pic>
      <p:sp>
        <p:nvSpPr>
          <p:cNvPr id="141" name="Google Shape;141;p15"/>
          <p:cNvSpPr txBox="1"/>
          <p:nvPr/>
        </p:nvSpPr>
        <p:spPr>
          <a:xfrm>
            <a:off x="7368163" y="4428739"/>
            <a:ext cx="1549593" cy="338524"/>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Liu et al., 2022</a:t>
            </a:r>
            <a:endParaRPr sz="1000" b="0" i="1" u="none" strike="noStrike" cap="none">
              <a:solidFill>
                <a:srgbClr val="666666"/>
              </a:solidFill>
              <a:latin typeface="Ubuntu"/>
              <a:ea typeface="Ubuntu"/>
              <a:cs typeface="Ubuntu"/>
              <a:sym typeface="Ubuntu"/>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g2ef87b2830e_0_74"/>
          <p:cNvSpPr txBox="1">
            <a:spLocks noGrp="1"/>
          </p:cNvSpPr>
          <p:nvPr>
            <p:ph type="sldNum" idx="12"/>
          </p:nvPr>
        </p:nvSpPr>
        <p:spPr>
          <a:xfrm>
            <a:off x="6457950" y="4767263"/>
            <a:ext cx="2057400" cy="2745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10</a:t>
            </a:fld>
            <a:endParaRPr/>
          </a:p>
        </p:txBody>
      </p:sp>
      <p:sp>
        <p:nvSpPr>
          <p:cNvPr id="147" name="Google Shape;147;g2ef87b2830e_0_74"/>
          <p:cNvSpPr txBox="1">
            <a:spLocks noGrp="1"/>
          </p:cNvSpPr>
          <p:nvPr>
            <p:ph type="title"/>
          </p:nvPr>
        </p:nvSpPr>
        <p:spPr>
          <a:xfrm>
            <a:off x="457200" y="0"/>
            <a:ext cx="8586900" cy="570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dirty="0"/>
              <a:t>3 May 2024, NOAA AR 13663 </a:t>
            </a:r>
            <a:endParaRPr dirty="0"/>
          </a:p>
        </p:txBody>
      </p:sp>
      <p:sp>
        <p:nvSpPr>
          <p:cNvPr id="148" name="Google Shape;148;g2ef87b2830e_0_74"/>
          <p:cNvSpPr txBox="1">
            <a:spLocks noGrp="1"/>
          </p:cNvSpPr>
          <p:nvPr>
            <p:ph type="body" idx="1"/>
          </p:nvPr>
        </p:nvSpPr>
        <p:spPr>
          <a:xfrm>
            <a:off x="1164450" y="1427975"/>
            <a:ext cx="5137200" cy="62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a:p>
        </p:txBody>
      </p:sp>
      <p:pic>
        <p:nvPicPr>
          <p:cNvPr id="6" name="gst_vis_hab080_20240503">
            <a:hlinkClick r:id="" action="ppaction://media"/>
            <a:extLst>
              <a:ext uri="{FF2B5EF4-FFF2-40B4-BE49-F238E27FC236}">
                <a16:creationId xmlns:a16="http://schemas.microsoft.com/office/drawing/2014/main" id="{56471A56-7226-8B44-9A45-B6B9F44328D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381454" y="615724"/>
            <a:ext cx="3814763" cy="4237037"/>
          </a:xfrm>
          <a:prstGeom prst="rect">
            <a:avLst/>
          </a:prstGeom>
          <a:ln>
            <a:noFill/>
          </a:ln>
          <a:effectLst>
            <a:outerShdw blurRad="190500" algn="tl" rotWithShape="0">
              <a:srgbClr val="000000">
                <a:alpha val="70000"/>
              </a:srgbClr>
            </a:outerShdw>
          </a:effectLst>
        </p:spPr>
      </p:pic>
      <p:pic>
        <p:nvPicPr>
          <p:cNvPr id="7" name="gst_vis_hab020_20240503">
            <a:hlinkClick r:id="" action="ppaction://media"/>
            <a:extLst>
              <a:ext uri="{FF2B5EF4-FFF2-40B4-BE49-F238E27FC236}">
                <a16:creationId xmlns:a16="http://schemas.microsoft.com/office/drawing/2014/main" id="{709B90FF-5F70-3D43-1A4B-DF509215D4DF}"/>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4947783" y="615723"/>
            <a:ext cx="3814763" cy="4237037"/>
          </a:xfrm>
          <a:prstGeom prst="rect">
            <a:avLst/>
          </a:prstGeom>
          <a:ln>
            <a:noFill/>
          </a:ln>
          <a:effectLst>
            <a:outerShdw blurRad="190500" algn="tl" rotWithShape="0">
              <a:srgbClr val="000000">
                <a:alpha val="70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760" fill="hold"/>
                                        <p:tgtEl>
                                          <p:spTgt spid="7"/>
                                        </p:tgtEl>
                                      </p:cBhvr>
                                    </p:cmd>
                                  </p:childTnLst>
                                </p:cTn>
                              </p:par>
                            </p:childTnLst>
                          </p:cTn>
                        </p:par>
                        <p:par>
                          <p:cTn id="7" fill="hold">
                            <p:stCondLst>
                              <p:cond delay="12760"/>
                            </p:stCondLst>
                            <p:childTnLst>
                              <p:par>
                                <p:cTn id="8" presetID="1" presetClass="mediacall" presetSubtype="0" fill="hold" nodeType="afterEffect">
                                  <p:stCondLst>
                                    <p:cond delay="0"/>
                                  </p:stCondLst>
                                  <p:childTnLst>
                                    <p:cmd type="call" cmd="playFrom(0.0)">
                                      <p:cBhvr>
                                        <p:cTn id="9" dur="127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7"/>
                </p:tgtEl>
              </p:cMediaNode>
            </p:video>
            <p:seq concurrent="1" nextAc="seek">
              <p:cTn id="11" restart="whenNotActive" fill="hold" evtFilter="cancelBubble" nodeType="interactiveSeq">
                <p:stCondLst>
                  <p:cond evt="onClick" delay="0">
                    <p:tgtEl>
                      <p:spTgt spid="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7"/>
                                        </p:tgtEl>
                                      </p:cBhvr>
                                    </p:cmd>
                                  </p:childTnLst>
                                </p:cTn>
                              </p:par>
                            </p:childTnLst>
                          </p:cTn>
                        </p:par>
                      </p:childTnLst>
                    </p:cTn>
                  </p:par>
                </p:childTnLst>
              </p:cTn>
              <p:nextCondLst>
                <p:cond evt="onClick" delay="0">
                  <p:tgtEl>
                    <p:spTgt spid="7"/>
                  </p:tgtEl>
                </p:cond>
              </p:nextCondLst>
            </p:seq>
            <p:video>
              <p:cMediaNode vol="80000">
                <p:cTn id="16" repeatCount="indefinite" fill="hold" display="0">
                  <p:stCondLst>
                    <p:cond delay="indefinite"/>
                  </p:stCondLst>
                </p:cTn>
                <p:tgtEl>
                  <p:spTgt spid="6"/>
                </p:tgtEl>
              </p:cMediaNode>
            </p:video>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g279c68fa697_0_0"/>
          <p:cNvSpPr txBox="1">
            <a:spLocks noGrp="1"/>
          </p:cNvSpPr>
          <p:nvPr>
            <p:ph type="sldNum" idx="12"/>
          </p:nvPr>
        </p:nvSpPr>
        <p:spPr>
          <a:xfrm>
            <a:off x="6457950" y="4767263"/>
            <a:ext cx="2057400" cy="2745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11</a:t>
            </a:fld>
            <a:endParaRPr/>
          </a:p>
        </p:txBody>
      </p:sp>
      <p:sp>
        <p:nvSpPr>
          <p:cNvPr id="154" name="Google Shape;154;g279c68fa697_0_0"/>
          <p:cNvSpPr txBox="1">
            <a:spLocks noGrp="1"/>
          </p:cNvSpPr>
          <p:nvPr>
            <p:ph type="title"/>
          </p:nvPr>
        </p:nvSpPr>
        <p:spPr>
          <a:xfrm>
            <a:off x="457200" y="0"/>
            <a:ext cx="8586900" cy="570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Chromospheric Jets may Compress Plasma </a:t>
            </a:r>
            <a:endParaRPr/>
          </a:p>
        </p:txBody>
      </p:sp>
      <p:sp>
        <p:nvSpPr>
          <p:cNvPr id="155" name="Google Shape;155;g279c68fa697_0_0"/>
          <p:cNvSpPr txBox="1">
            <a:spLocks noGrp="1"/>
          </p:cNvSpPr>
          <p:nvPr>
            <p:ph type="body" idx="1"/>
          </p:nvPr>
        </p:nvSpPr>
        <p:spPr>
          <a:xfrm>
            <a:off x="1164450" y="1427975"/>
            <a:ext cx="5137200" cy="62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a:p>
        </p:txBody>
      </p:sp>
      <p:pic>
        <p:nvPicPr>
          <p:cNvPr id="156" name="Google Shape;156;g279c68fa697_0_0" title="frame0143.jpg"/>
          <p:cNvPicPr preferRelativeResize="0"/>
          <p:nvPr/>
        </p:nvPicPr>
        <p:blipFill>
          <a:blip r:embed="rId3">
            <a:alphaModFix/>
          </a:blip>
          <a:stretch>
            <a:fillRect/>
          </a:stretch>
        </p:blipFill>
        <p:spPr>
          <a:xfrm>
            <a:off x="388612" y="594700"/>
            <a:ext cx="4242039" cy="4712851"/>
          </a:xfrm>
          <a:prstGeom prst="rect">
            <a:avLst/>
          </a:prstGeom>
          <a:noFill/>
          <a:ln>
            <a:noFill/>
          </a:ln>
          <a:effectLst>
            <a:outerShdw blurRad="57150" dist="19050" dir="5400000" algn="bl" rotWithShape="0">
              <a:srgbClr val="000000">
                <a:alpha val="50000"/>
              </a:srgbClr>
            </a:outerShdw>
          </a:effectLst>
        </p:spPr>
      </p:pic>
      <p:pic>
        <p:nvPicPr>
          <p:cNvPr id="157" name="Google Shape;157;g279c68fa697_0_0" title="frame0143.jpg"/>
          <p:cNvPicPr preferRelativeResize="0"/>
          <p:nvPr/>
        </p:nvPicPr>
        <p:blipFill>
          <a:blip r:embed="rId4">
            <a:alphaModFix/>
          </a:blip>
          <a:stretch>
            <a:fillRect/>
          </a:stretch>
        </p:blipFill>
        <p:spPr>
          <a:xfrm>
            <a:off x="4779849" y="570000"/>
            <a:ext cx="4264251" cy="4737550"/>
          </a:xfrm>
          <a:prstGeom prst="rect">
            <a:avLst/>
          </a:prstGeom>
          <a:noFill/>
          <a:ln>
            <a:noFill/>
          </a:ln>
          <a:effectLst>
            <a:outerShdw blurRad="57150" dist="19050" dir="5400000" algn="bl" rotWithShape="0">
              <a:srgbClr val="000000">
                <a:alpha val="50000"/>
              </a:srgbClr>
            </a:outerShdw>
          </a:effectLst>
        </p:spPr>
      </p:pic>
      <p:pic>
        <p:nvPicPr>
          <p:cNvPr id="158" name="Google Shape;158;g279c68fa697_0_0"/>
          <p:cNvPicPr preferRelativeResize="0"/>
          <p:nvPr/>
        </p:nvPicPr>
        <p:blipFill rotWithShape="1">
          <a:blip r:embed="rId5">
            <a:alphaModFix/>
          </a:blip>
          <a:srcRect l="11892" t="35484" r="11968" b="21741"/>
          <a:stretch/>
        </p:blipFill>
        <p:spPr>
          <a:xfrm>
            <a:off x="851914" y="2908744"/>
            <a:ext cx="4071912" cy="1286705"/>
          </a:xfrm>
          <a:prstGeom prst="rect">
            <a:avLst/>
          </a:prstGeom>
          <a:noFill/>
          <a:ln>
            <a:noFill/>
          </a:ln>
          <a:effectLst>
            <a:outerShdw blurRad="292100" dist="139700" dir="2700000" algn="tl" rotWithShape="0">
              <a:srgbClr val="333333">
                <a:alpha val="64709"/>
              </a:srgbClr>
            </a:outerShdw>
          </a:effectLst>
        </p:spPr>
      </p:pic>
      <p:cxnSp>
        <p:nvCxnSpPr>
          <p:cNvPr id="159" name="Google Shape;159;g279c68fa697_0_0"/>
          <p:cNvCxnSpPr/>
          <p:nvPr/>
        </p:nvCxnSpPr>
        <p:spPr>
          <a:xfrm>
            <a:off x="6353625" y="1969700"/>
            <a:ext cx="485400" cy="246300"/>
          </a:xfrm>
          <a:prstGeom prst="straightConnector1">
            <a:avLst/>
          </a:prstGeom>
          <a:noFill/>
          <a:ln w="9525" cap="flat" cmpd="sng">
            <a:solidFill>
              <a:srgbClr val="F3F3F3"/>
            </a:solidFill>
            <a:prstDash val="solid"/>
            <a:round/>
            <a:headEnd type="none" w="med" len="med"/>
            <a:tailEnd type="triangle" w="med" len="med"/>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g2ef87b2830e_0_55"/>
          <p:cNvSpPr txBox="1">
            <a:spLocks noGrp="1"/>
          </p:cNvSpPr>
          <p:nvPr>
            <p:ph type="sldNum" idx="12"/>
          </p:nvPr>
        </p:nvSpPr>
        <p:spPr>
          <a:xfrm>
            <a:off x="6457950" y="4767263"/>
            <a:ext cx="2057400" cy="2745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12</a:t>
            </a:fld>
            <a:endParaRPr/>
          </a:p>
        </p:txBody>
      </p:sp>
      <p:sp>
        <p:nvSpPr>
          <p:cNvPr id="165" name="Google Shape;165;g2ef87b2830e_0_55"/>
          <p:cNvSpPr txBox="1">
            <a:spLocks noGrp="1"/>
          </p:cNvSpPr>
          <p:nvPr>
            <p:ph type="title"/>
          </p:nvPr>
        </p:nvSpPr>
        <p:spPr>
          <a:xfrm>
            <a:off x="457200" y="0"/>
            <a:ext cx="8586900" cy="570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Time Evolution</a:t>
            </a:r>
            <a:endParaRPr/>
          </a:p>
        </p:txBody>
      </p:sp>
      <p:sp>
        <p:nvSpPr>
          <p:cNvPr id="166" name="Google Shape;166;g2ef87b2830e_0_55"/>
          <p:cNvSpPr txBox="1">
            <a:spLocks noGrp="1"/>
          </p:cNvSpPr>
          <p:nvPr>
            <p:ph type="body" idx="1"/>
          </p:nvPr>
        </p:nvSpPr>
        <p:spPr>
          <a:xfrm>
            <a:off x="1164450" y="1427975"/>
            <a:ext cx="5137200" cy="62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a:p>
        </p:txBody>
      </p:sp>
      <p:pic>
        <p:nvPicPr>
          <p:cNvPr id="167" name="Google Shape;167;g2ef87b2830e_0_55"/>
          <p:cNvPicPr preferRelativeResize="0"/>
          <p:nvPr/>
        </p:nvPicPr>
        <p:blipFill>
          <a:blip r:embed="rId3">
            <a:alphaModFix/>
          </a:blip>
          <a:stretch>
            <a:fillRect/>
          </a:stretch>
        </p:blipFill>
        <p:spPr>
          <a:xfrm>
            <a:off x="1077774" y="758925"/>
            <a:ext cx="6111048" cy="3819402"/>
          </a:xfrm>
          <a:prstGeom prst="rect">
            <a:avLst/>
          </a:prstGeom>
          <a:noFill/>
          <a:ln>
            <a:noFill/>
          </a:ln>
          <a:effectLst>
            <a:outerShdw blurRad="57150" dist="19050" dir="5400000" algn="bl" rotWithShape="0">
              <a:srgbClr val="000000">
                <a:alpha val="50000"/>
              </a:srgbClr>
            </a:outerShdw>
          </a:effectLst>
        </p:spPr>
      </p:pic>
      <p:sp>
        <p:nvSpPr>
          <p:cNvPr id="168" name="Google Shape;168;g2ef87b2830e_0_55"/>
          <p:cNvSpPr txBox="1"/>
          <p:nvPr/>
        </p:nvSpPr>
        <p:spPr>
          <a:xfrm>
            <a:off x="4794511" y="4092668"/>
            <a:ext cx="3279900" cy="623700"/>
          </a:xfrm>
          <a:prstGeom prst="rect">
            <a:avLst/>
          </a:prstGeom>
          <a:noFill/>
          <a:ln>
            <a:noFill/>
          </a:ln>
          <a:effectLst>
            <a:outerShdw blurRad="57150" dist="19050" dir="5400000" algn="bl" rotWithShape="0">
              <a:srgbClr val="000000">
                <a:alpha val="49020"/>
              </a:srgbClr>
            </a:outerShdw>
          </a:effectLst>
        </p:spPr>
        <p:txBody>
          <a:bodyPr spcFirstLastPara="1" wrap="square" lIns="91425" tIns="91425" rIns="91425" bIns="91425" anchor="t" anchorCtr="0">
            <a:noAutofit/>
          </a:bodyPr>
          <a:lstStyle/>
          <a:p>
            <a:pPr marL="139700" marR="0" lvl="0" indent="0" algn="l" rtl="0">
              <a:lnSpc>
                <a:spcPct val="100000"/>
              </a:lnSpc>
              <a:spcBef>
                <a:spcPts val="600"/>
              </a:spcBef>
              <a:spcAft>
                <a:spcPts val="0"/>
              </a:spcAft>
              <a:buClr>
                <a:srgbClr val="434343"/>
              </a:buClr>
              <a:buSzPts val="1400"/>
              <a:buFont typeface="Ubuntu"/>
              <a:buNone/>
            </a:pPr>
            <a:r>
              <a:rPr lang="en" sz="1400" b="0" i="1" u="none" strike="noStrike" cap="none">
                <a:solidFill>
                  <a:schemeClr val="dk2"/>
                </a:solidFill>
                <a:latin typeface="Arial"/>
                <a:ea typeface="Arial"/>
                <a:cs typeface="Arial"/>
                <a:sym typeface="Arial"/>
              </a:rPr>
              <a:t>Courtesy of </a:t>
            </a:r>
            <a:r>
              <a:rPr lang="en" i="1">
                <a:solidFill>
                  <a:schemeClr val="dk2"/>
                </a:solidFill>
              </a:rPr>
              <a:t>Seray Sahin</a:t>
            </a:r>
            <a:endParaRPr sz="1100" b="0" i="0" u="none" strike="noStrike" cap="non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5"/>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13</a:t>
            </a:fld>
            <a:endParaRPr/>
          </a:p>
        </p:txBody>
      </p:sp>
      <p:sp>
        <p:nvSpPr>
          <p:cNvPr id="174" name="Google Shape;174;p5"/>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Wave Excitation By Granules</a:t>
            </a:r>
            <a:endParaRPr/>
          </a:p>
        </p:txBody>
      </p:sp>
      <p:pic>
        <p:nvPicPr>
          <p:cNvPr id="175" name="Google Shape;175;p5"/>
          <p:cNvPicPr preferRelativeResize="0"/>
          <p:nvPr/>
        </p:nvPicPr>
        <p:blipFill rotWithShape="1">
          <a:blip r:embed="rId3">
            <a:alphaModFix/>
          </a:blip>
          <a:srcRect/>
          <a:stretch/>
        </p:blipFill>
        <p:spPr>
          <a:xfrm>
            <a:off x="557875" y="792150"/>
            <a:ext cx="4922800" cy="3689625"/>
          </a:xfrm>
          <a:prstGeom prst="rect">
            <a:avLst/>
          </a:prstGeom>
          <a:noFill/>
          <a:ln>
            <a:noFill/>
          </a:ln>
          <a:effectLst>
            <a:outerShdw blurRad="57150" dist="19050" dir="5400000" algn="bl" rotWithShape="0">
              <a:srgbClr val="000000">
                <a:alpha val="49803"/>
              </a:srgbClr>
            </a:outerShdw>
          </a:effectLst>
        </p:spPr>
      </p:pic>
      <p:sp>
        <p:nvSpPr>
          <p:cNvPr id="176" name="Google Shape;176;p5"/>
          <p:cNvSpPr txBox="1"/>
          <p:nvPr/>
        </p:nvSpPr>
        <p:spPr>
          <a:xfrm>
            <a:off x="5480675" y="917150"/>
            <a:ext cx="3448250" cy="3063000"/>
          </a:xfrm>
          <a:prstGeom prst="rect">
            <a:avLst/>
          </a:prstGeom>
          <a:noFill/>
          <a:ln>
            <a:noFill/>
          </a:ln>
          <a:effectLst>
            <a:outerShdw blurRad="57150" dist="19050" dir="5400000" algn="bl" rotWithShape="0">
              <a:srgbClr val="000000">
                <a:alpha val="49803"/>
              </a:srgbClr>
            </a:outerShdw>
          </a:effectLst>
        </p:spPr>
        <p:txBody>
          <a:bodyPr spcFirstLastPara="1" wrap="square" lIns="91425" tIns="91425" rIns="91425" bIns="91425" anchor="t" anchorCtr="0">
            <a:spAutoFit/>
          </a:bodyPr>
          <a:lstStyle/>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FISS H</a:t>
            </a:r>
            <a:r>
              <a:rPr lang="en" sz="1100" b="0" i="1" u="none" strike="noStrike" cap="none">
                <a:solidFill>
                  <a:srgbClr val="434343"/>
                </a:solidFill>
                <a:latin typeface="Ubuntu"/>
                <a:ea typeface="Ubuntu"/>
                <a:cs typeface="Ubuntu"/>
                <a:sym typeface="Ubuntu"/>
              </a:rPr>
              <a:t>α</a:t>
            </a:r>
            <a:r>
              <a:rPr lang="en" sz="1100" b="0" i="0" u="none" strike="noStrike" cap="none">
                <a:solidFill>
                  <a:srgbClr val="434343"/>
                </a:solidFill>
                <a:latin typeface="Ubuntu"/>
                <a:ea typeface="Ubuntu"/>
                <a:cs typeface="Ubuntu"/>
                <a:sym typeface="Ubuntu"/>
              </a:rPr>
              <a:t> and Ca II 8542 Å observations of wave excitation by a new type of event: rapidly changing granules </a:t>
            </a:r>
            <a:endParaRPr sz="1100" b="0" i="0" u="none" strike="noStrike" cap="none">
              <a:solidFill>
                <a:srgbClr val="434343"/>
              </a:solidFill>
              <a:latin typeface="Ubuntu"/>
              <a:ea typeface="Ubuntu"/>
              <a:cs typeface="Ubuntu"/>
              <a:sym typeface="Ubuntu"/>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434343"/>
              </a:solidFill>
              <a:latin typeface="Ubuntu"/>
              <a:ea typeface="Ubuntu"/>
              <a:cs typeface="Ubuntu"/>
              <a:sym typeface="Ubuntu"/>
            </a:endParaRPr>
          </a:p>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Granules in the internetwork region that undergo rapid dynamic changes such as collapse, fragmentation, or submergence appears to be associated with the occurrence of transient oscillations in photospheric and chromospheric layers with dominant periods of about 4 min.</a:t>
            </a:r>
            <a:endParaRPr sz="1100" b="0" i="0" u="none" strike="noStrike" cap="none">
              <a:solidFill>
                <a:srgbClr val="434343"/>
              </a:solidFill>
              <a:latin typeface="Ubuntu"/>
              <a:ea typeface="Ubuntu"/>
              <a:cs typeface="Ubuntu"/>
              <a:sym typeface="Ubuntu"/>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434343"/>
              </a:solidFill>
              <a:latin typeface="Ubuntu"/>
              <a:ea typeface="Ubuntu"/>
              <a:cs typeface="Ubuntu"/>
              <a:sym typeface="Ubuntu"/>
            </a:endParaRPr>
          </a:p>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Ca II–0.5Å raster images also show repetitive brightenings at the location of the rapidly changing granules that are considered the manifestation of shock waves</a:t>
            </a:r>
            <a:endParaRPr sz="1100" b="0" i="0" u="none" strike="noStrike" cap="none">
              <a:solidFill>
                <a:srgbClr val="434343"/>
              </a:solidFill>
              <a:latin typeface="Ubuntu"/>
              <a:ea typeface="Ubuntu"/>
              <a:cs typeface="Ubuntu"/>
              <a:sym typeface="Ubuntu"/>
            </a:endParaRPr>
          </a:p>
        </p:txBody>
      </p:sp>
      <p:sp>
        <p:nvSpPr>
          <p:cNvPr id="177" name="Google Shape;177;p5"/>
          <p:cNvSpPr txBox="1"/>
          <p:nvPr/>
        </p:nvSpPr>
        <p:spPr>
          <a:xfrm>
            <a:off x="7493800" y="4291675"/>
            <a:ext cx="14352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Kwak et al., 2020</a:t>
            </a:r>
            <a:endParaRPr sz="1000" b="0" i="1" u="none" strike="noStrike" cap="none">
              <a:solidFill>
                <a:srgbClr val="666666"/>
              </a:solidFill>
              <a:latin typeface="Ubuntu"/>
              <a:ea typeface="Ubuntu"/>
              <a:cs typeface="Ubuntu"/>
              <a:sym typeface="Ubuntu"/>
            </a:endParaRPr>
          </a:p>
        </p:txBody>
      </p:sp>
      <p:sp>
        <p:nvSpPr>
          <p:cNvPr id="178" name="Google Shape;178;p5"/>
          <p:cNvSpPr txBox="1">
            <a:spLocks noGrp="1"/>
          </p:cNvSpPr>
          <p:nvPr>
            <p:ph type="body" idx="1"/>
          </p:nvPr>
        </p:nvSpPr>
        <p:spPr>
          <a:xfrm>
            <a:off x="1164450" y="1427975"/>
            <a:ext cx="5137200" cy="6228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200"/>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6"/>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14</a:t>
            </a:fld>
            <a:endParaRPr/>
          </a:p>
        </p:txBody>
      </p:sp>
      <p:sp>
        <p:nvSpPr>
          <p:cNvPr id="184" name="Google Shape;184;p6"/>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Injections form Inter-Granular Lanes</a:t>
            </a:r>
            <a:endParaRPr/>
          </a:p>
        </p:txBody>
      </p:sp>
      <p:pic>
        <p:nvPicPr>
          <p:cNvPr id="185" name="Google Shape;185;p6"/>
          <p:cNvPicPr preferRelativeResize="0"/>
          <p:nvPr/>
        </p:nvPicPr>
        <p:blipFill rotWithShape="1">
          <a:blip r:embed="rId3">
            <a:alphaModFix/>
          </a:blip>
          <a:srcRect/>
          <a:stretch/>
        </p:blipFill>
        <p:spPr>
          <a:xfrm>
            <a:off x="382987" y="1072025"/>
            <a:ext cx="4606125" cy="2959600"/>
          </a:xfrm>
          <a:prstGeom prst="rect">
            <a:avLst/>
          </a:prstGeom>
          <a:noFill/>
          <a:ln>
            <a:noFill/>
          </a:ln>
          <a:effectLst>
            <a:outerShdw blurRad="142875" dist="28575" dir="5400000" algn="bl" rotWithShape="0">
              <a:srgbClr val="000000">
                <a:alpha val="49803"/>
              </a:srgbClr>
            </a:outerShdw>
          </a:effectLst>
        </p:spPr>
      </p:pic>
      <p:sp>
        <p:nvSpPr>
          <p:cNvPr id="186" name="Google Shape;186;p6"/>
          <p:cNvSpPr txBox="1"/>
          <p:nvPr/>
        </p:nvSpPr>
        <p:spPr>
          <a:xfrm>
            <a:off x="5119000" y="935575"/>
            <a:ext cx="3641400" cy="3232500"/>
          </a:xfrm>
          <a:prstGeom prst="rect">
            <a:avLst/>
          </a:prstGeom>
          <a:noFill/>
          <a:ln>
            <a:noFill/>
          </a:ln>
          <a:effectLst>
            <a:outerShdw blurRad="57150" dist="19050" dir="5400000" algn="bl" rotWithShape="0">
              <a:srgbClr val="000000">
                <a:alpha val="49803"/>
              </a:srgbClr>
            </a:outerShdw>
          </a:effectLst>
        </p:spPr>
        <p:txBody>
          <a:bodyPr spcFirstLastPara="1" wrap="square" lIns="91425" tIns="91425" rIns="91425" bIns="91425" anchor="t" anchorCtr="0">
            <a:spAutoFit/>
          </a:bodyPr>
          <a:lstStyle/>
          <a:p>
            <a:pPr marL="457200" marR="0" lvl="0" indent="-298450" algn="just" rtl="0">
              <a:lnSpc>
                <a:spcPct val="100000"/>
              </a:lnSpc>
              <a:spcBef>
                <a:spcPts val="0"/>
              </a:spcBef>
              <a:spcAft>
                <a:spcPts val="0"/>
              </a:spcAft>
              <a:buClr>
                <a:srgbClr val="000000"/>
              </a:buClr>
              <a:buSzPts val="1100"/>
              <a:buFont typeface="Ubuntu"/>
              <a:buChar char="●"/>
            </a:pPr>
            <a:r>
              <a:rPr lang="en" sz="1100" b="0" i="0" u="none" strike="noStrike" cap="none">
                <a:solidFill>
                  <a:srgbClr val="000000"/>
                </a:solidFill>
                <a:latin typeface="Ubuntu"/>
                <a:ea typeface="Ubuntu"/>
                <a:cs typeface="Ubuntu"/>
                <a:sym typeface="Ubuntu"/>
              </a:rPr>
              <a:t>Repeated injections of </a:t>
            </a:r>
            <a:r>
              <a:rPr lang="en" sz="1100" b="0" i="0" u="none" strike="noStrike" cap="none">
                <a:solidFill>
                  <a:schemeClr val="dk1"/>
                </a:solidFill>
                <a:latin typeface="Ubuntu"/>
                <a:ea typeface="Ubuntu"/>
                <a:cs typeface="Ubuntu"/>
                <a:sym typeface="Ubuntu"/>
              </a:rPr>
              <a:t>10830 Å </a:t>
            </a:r>
            <a:r>
              <a:rPr lang="en" sz="1100" b="0" i="0" u="none" strike="noStrike" cap="none">
                <a:solidFill>
                  <a:srgbClr val="000000"/>
                </a:solidFill>
                <a:latin typeface="Ubuntu"/>
                <a:ea typeface="Ubuntu"/>
                <a:cs typeface="Ubuntu"/>
                <a:sym typeface="Ubuntu"/>
              </a:rPr>
              <a:t>material from inter-granular lanes with a period of ∼ 5 minutes </a:t>
            </a:r>
            <a:endParaRPr sz="1100" b="0" i="0" u="none" strike="noStrike" cap="none">
              <a:solidFill>
                <a:srgbClr val="000000"/>
              </a:solidFill>
              <a:latin typeface="Ubuntu"/>
              <a:ea typeface="Ubuntu"/>
              <a:cs typeface="Ubuntu"/>
              <a:sym typeface="Ubuntu"/>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000000"/>
              </a:solidFill>
              <a:latin typeface="Ubuntu"/>
              <a:ea typeface="Ubuntu"/>
              <a:cs typeface="Ubuntu"/>
              <a:sym typeface="Ubuntu"/>
            </a:endParaRPr>
          </a:p>
          <a:p>
            <a:pPr marL="457200" marR="0" lvl="0" indent="-298450" algn="just" rtl="0">
              <a:lnSpc>
                <a:spcPct val="100000"/>
              </a:lnSpc>
              <a:spcBef>
                <a:spcPts val="0"/>
              </a:spcBef>
              <a:spcAft>
                <a:spcPts val="0"/>
              </a:spcAft>
              <a:buClr>
                <a:srgbClr val="000000"/>
              </a:buClr>
              <a:buSzPts val="1100"/>
              <a:buFont typeface="Ubuntu"/>
              <a:buChar char="●"/>
            </a:pPr>
            <a:r>
              <a:rPr lang="en" sz="1100" b="0" i="0" u="none" strike="noStrike" cap="none">
                <a:solidFill>
                  <a:srgbClr val="000000"/>
                </a:solidFill>
                <a:latin typeface="Ubuntu"/>
                <a:ea typeface="Ubuntu"/>
                <a:cs typeface="Ubuntu"/>
                <a:sym typeface="Ubuntu"/>
              </a:rPr>
              <a:t>EUV emissions was found to be periodically modulated with similar periods of ∼ 5 minutes</a:t>
            </a:r>
            <a:endParaRPr sz="1100" b="0" i="0" u="none" strike="noStrike" cap="none">
              <a:solidFill>
                <a:srgbClr val="000000"/>
              </a:solidFill>
              <a:latin typeface="Ubuntu"/>
              <a:ea typeface="Ubuntu"/>
              <a:cs typeface="Ubuntu"/>
              <a:sym typeface="Ubuntu"/>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000000"/>
              </a:solidFill>
              <a:latin typeface="Ubuntu"/>
              <a:ea typeface="Ubuntu"/>
              <a:cs typeface="Ubuntu"/>
              <a:sym typeface="Ubuntu"/>
            </a:endParaRPr>
          </a:p>
          <a:p>
            <a:pPr marL="457200" marR="0" lvl="0" indent="-298450" algn="just" rtl="0">
              <a:lnSpc>
                <a:spcPct val="100000"/>
              </a:lnSpc>
              <a:spcBef>
                <a:spcPts val="0"/>
              </a:spcBef>
              <a:spcAft>
                <a:spcPts val="0"/>
              </a:spcAft>
              <a:buClr>
                <a:srgbClr val="000000"/>
              </a:buClr>
              <a:buSzPts val="1100"/>
              <a:buFont typeface="Ubuntu"/>
              <a:buChar char="●"/>
            </a:pPr>
            <a:r>
              <a:rPr lang="en" sz="1100" b="0" i="0" u="none" strike="noStrike" cap="none">
                <a:solidFill>
                  <a:srgbClr val="000000"/>
                </a:solidFill>
                <a:latin typeface="Ubuntu"/>
                <a:ea typeface="Ubuntu"/>
                <a:cs typeface="Ubuntu"/>
                <a:sym typeface="Ubuntu"/>
              </a:rPr>
              <a:t>Both EUV emissions and strength of the magnetic field are remarkably stronger near the injection area</a:t>
            </a:r>
            <a:endParaRPr sz="1100" b="0" i="0" u="none" strike="noStrike" cap="none">
              <a:solidFill>
                <a:srgbClr val="000000"/>
              </a:solidFill>
              <a:latin typeface="Ubuntu"/>
              <a:ea typeface="Ubuntu"/>
              <a:cs typeface="Ubuntu"/>
              <a:sym typeface="Ubuntu"/>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000000"/>
              </a:solidFill>
              <a:latin typeface="Ubuntu"/>
              <a:ea typeface="Ubuntu"/>
              <a:cs typeface="Ubuntu"/>
              <a:sym typeface="Ubuntu"/>
            </a:endParaRPr>
          </a:p>
          <a:p>
            <a:pPr marL="457200" marR="0" lvl="0" indent="-298450" algn="just" rtl="0">
              <a:lnSpc>
                <a:spcPct val="100000"/>
              </a:lnSpc>
              <a:spcBef>
                <a:spcPts val="0"/>
              </a:spcBef>
              <a:spcAft>
                <a:spcPts val="0"/>
              </a:spcAft>
              <a:buClr>
                <a:srgbClr val="000000"/>
              </a:buClr>
              <a:buSzPts val="1100"/>
              <a:buFont typeface="Ubuntu"/>
              <a:buChar char="●"/>
            </a:pPr>
            <a:r>
              <a:rPr lang="en" sz="1100" b="0" i="0" u="none" strike="noStrike" cap="none">
                <a:solidFill>
                  <a:srgbClr val="000000"/>
                </a:solidFill>
                <a:latin typeface="Ubuntu"/>
                <a:ea typeface="Ubuntu"/>
                <a:cs typeface="Ubuntu"/>
                <a:sym typeface="Ubuntu"/>
              </a:rPr>
              <a:t>Peaks of the EUV emission time profiles were found to be in sync with oscillatory peaks of the stronger magnetic field in the region </a:t>
            </a:r>
            <a:endParaRPr sz="1100" b="0" i="0" u="none" strike="noStrike" cap="none">
              <a:solidFill>
                <a:srgbClr val="000000"/>
              </a:solidFill>
              <a:latin typeface="Ubuntu"/>
              <a:ea typeface="Ubuntu"/>
              <a:cs typeface="Ubuntu"/>
              <a:sym typeface="Ubuntu"/>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000000"/>
              </a:solidFill>
              <a:latin typeface="Ubuntu"/>
              <a:ea typeface="Ubuntu"/>
              <a:cs typeface="Ubuntu"/>
              <a:sym typeface="Ubuntu"/>
            </a:endParaRPr>
          </a:p>
          <a:p>
            <a:pPr marL="457200" marR="0" lvl="0" indent="-298450" algn="just" rtl="0">
              <a:lnSpc>
                <a:spcPct val="100000"/>
              </a:lnSpc>
              <a:spcBef>
                <a:spcPts val="0"/>
              </a:spcBef>
              <a:spcAft>
                <a:spcPts val="0"/>
              </a:spcAft>
              <a:buClr>
                <a:srgbClr val="000000"/>
              </a:buClr>
              <a:buSzPts val="1100"/>
              <a:buFont typeface="Ubuntu"/>
              <a:buChar char="●"/>
            </a:pPr>
            <a:r>
              <a:rPr lang="en" sz="1100" b="0" i="0" u="none" strike="noStrike" cap="none">
                <a:solidFill>
                  <a:srgbClr val="000000"/>
                </a:solidFill>
                <a:latin typeface="Ubuntu"/>
                <a:ea typeface="Ubuntu"/>
                <a:cs typeface="Ubuntu"/>
                <a:sym typeface="Ubuntu"/>
              </a:rPr>
              <a:t>Observations present strong support to the idea that coronal heating is powered by magneto-acoustic waves</a:t>
            </a:r>
            <a:endParaRPr sz="1100" b="0" i="0" u="none" strike="noStrike" cap="none">
              <a:solidFill>
                <a:srgbClr val="000000"/>
              </a:solidFill>
              <a:latin typeface="Ubuntu"/>
              <a:ea typeface="Ubuntu"/>
              <a:cs typeface="Ubuntu"/>
              <a:sym typeface="Ubuntu"/>
            </a:endParaRPr>
          </a:p>
        </p:txBody>
      </p:sp>
      <p:sp>
        <p:nvSpPr>
          <p:cNvPr id="187" name="Google Shape;187;p6"/>
          <p:cNvSpPr txBox="1"/>
          <p:nvPr/>
        </p:nvSpPr>
        <p:spPr>
          <a:xfrm>
            <a:off x="7211050" y="4341500"/>
            <a:ext cx="14352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Hashim et al., 2021</a:t>
            </a:r>
            <a:endParaRPr sz="1000" b="0" i="1" u="none" strike="noStrike" cap="none">
              <a:solidFill>
                <a:srgbClr val="666666"/>
              </a:solidFill>
              <a:latin typeface="Ubuntu"/>
              <a:ea typeface="Ubuntu"/>
              <a:cs typeface="Ubuntu"/>
              <a:sym typeface="Ubuntu"/>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7"/>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15</a:t>
            </a:fld>
            <a:endParaRPr/>
          </a:p>
        </p:txBody>
      </p:sp>
      <p:sp>
        <p:nvSpPr>
          <p:cNvPr id="193" name="Google Shape;193;p7"/>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Triggering of Granule-Sized Microeruptions</a:t>
            </a:r>
            <a:endParaRPr/>
          </a:p>
        </p:txBody>
      </p:sp>
      <p:sp>
        <p:nvSpPr>
          <p:cNvPr id="194" name="Google Shape;194;p7"/>
          <p:cNvSpPr txBox="1"/>
          <p:nvPr/>
        </p:nvSpPr>
        <p:spPr>
          <a:xfrm>
            <a:off x="125691" y="2795812"/>
            <a:ext cx="8826381" cy="2046684"/>
          </a:xfrm>
          <a:prstGeom prst="rect">
            <a:avLst/>
          </a:prstGeom>
          <a:noFill/>
          <a:ln>
            <a:noFill/>
          </a:ln>
          <a:effectLst>
            <a:outerShdw blurRad="57150" dist="19050" dir="5400000" algn="bl" rotWithShape="0">
              <a:srgbClr val="000000">
                <a:alpha val="49803"/>
              </a:srgbClr>
            </a:outerShdw>
          </a:effectLst>
        </p:spPr>
        <p:txBody>
          <a:bodyPr spcFirstLastPara="1" wrap="square" lIns="91425" tIns="91425" rIns="91425" bIns="91425" anchor="t" anchorCtr="0">
            <a:spAutoFit/>
          </a:bodyPr>
          <a:lstStyle/>
          <a:p>
            <a:pPr marL="457200" marR="0" lvl="0" indent="-298450" algn="just" rtl="0">
              <a:lnSpc>
                <a:spcPct val="100000"/>
              </a:lnSpc>
              <a:spcBef>
                <a:spcPts val="0"/>
              </a:spcBef>
              <a:spcAft>
                <a:spcPts val="0"/>
              </a:spcAft>
              <a:buClr>
                <a:schemeClr val="dk1"/>
              </a:buClr>
              <a:buSzPts val="1100"/>
              <a:buFont typeface="Arial"/>
              <a:buChar char="●"/>
            </a:pPr>
            <a:r>
              <a:rPr lang="en" sz="1100" b="0" i="0" u="none" strike="noStrike" cap="none">
                <a:solidFill>
                  <a:schemeClr val="dk1"/>
                </a:solidFill>
                <a:latin typeface="Arial"/>
                <a:ea typeface="Arial"/>
                <a:cs typeface="Arial"/>
                <a:sym typeface="Arial"/>
              </a:rPr>
              <a:t>The events were at the polarity inversion lines with their roots in intergranular lanes</a:t>
            </a:r>
            <a:endParaRPr sz="1100" b="0" i="0" u="none" strike="noStrike" cap="none">
              <a:solidFill>
                <a:schemeClr val="dk1"/>
              </a:solidFill>
              <a:latin typeface="Arial"/>
              <a:ea typeface="Arial"/>
              <a:cs typeface="Arial"/>
              <a:sym typeface="Arial"/>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chemeClr val="dk1"/>
              </a:solidFill>
              <a:latin typeface="Arial"/>
              <a:ea typeface="Arial"/>
              <a:cs typeface="Arial"/>
              <a:sym typeface="Arial"/>
            </a:endParaRPr>
          </a:p>
          <a:p>
            <a:pPr marL="457200" marR="0" lvl="0" indent="-298450" algn="just" rtl="0">
              <a:lnSpc>
                <a:spcPct val="100000"/>
              </a:lnSpc>
              <a:spcBef>
                <a:spcPts val="0"/>
              </a:spcBef>
              <a:spcAft>
                <a:spcPts val="0"/>
              </a:spcAft>
              <a:buClr>
                <a:schemeClr val="dk1"/>
              </a:buClr>
              <a:buSzPts val="1100"/>
              <a:buFont typeface="Arial"/>
              <a:buChar char="●"/>
            </a:pPr>
            <a:r>
              <a:rPr lang="en" sz="1100" b="0" i="0" u="none" strike="noStrike" cap="none">
                <a:solidFill>
                  <a:schemeClr val="dk1"/>
                </a:solidFill>
                <a:latin typeface="Arial"/>
                <a:ea typeface="Arial"/>
                <a:cs typeface="Arial"/>
                <a:sym typeface="Arial"/>
              </a:rPr>
              <a:t>Two events were repetitive microjets, lasting 50 and 27 min, the other two were singular, lasting ∼5 minutes. The recurrence was quasiperiodic with a period of ∼5 minutes</a:t>
            </a:r>
            <a:endParaRPr sz="1100" b="0" i="0" u="none" strike="noStrike" cap="none">
              <a:solidFill>
                <a:schemeClr val="dk1"/>
              </a:solidFill>
              <a:latin typeface="Arial"/>
              <a:ea typeface="Arial"/>
              <a:cs typeface="Arial"/>
              <a:sym typeface="Arial"/>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chemeClr val="dk1"/>
              </a:solidFill>
              <a:latin typeface="Arial"/>
              <a:ea typeface="Arial"/>
              <a:cs typeface="Arial"/>
              <a:sym typeface="Arial"/>
            </a:endParaRPr>
          </a:p>
          <a:p>
            <a:pPr marL="457200" marR="0" lvl="0" indent="-298450" algn="just" rtl="0">
              <a:lnSpc>
                <a:spcPct val="100000"/>
              </a:lnSpc>
              <a:spcBef>
                <a:spcPts val="0"/>
              </a:spcBef>
              <a:spcAft>
                <a:spcPts val="0"/>
              </a:spcAft>
              <a:buClr>
                <a:schemeClr val="dk1"/>
              </a:buClr>
              <a:buSzPts val="1100"/>
              <a:buFont typeface="Arial"/>
              <a:buChar char="●"/>
            </a:pPr>
            <a:r>
              <a:rPr lang="en" sz="1100" b="0" i="0" u="none" strike="noStrike" cap="none">
                <a:solidFill>
                  <a:schemeClr val="dk1"/>
                </a:solidFill>
                <a:latin typeface="Arial"/>
                <a:ea typeface="Arial"/>
                <a:cs typeface="Arial"/>
                <a:sym typeface="Arial"/>
              </a:rPr>
              <a:t>Transient cospatial EUV brightenings were only observed for the longer duration microjets, which were associated with active expanding granules and flux cancellation</a:t>
            </a:r>
            <a:endParaRPr sz="1100" b="0" i="0" u="none" strike="noStrike" cap="none">
              <a:solidFill>
                <a:schemeClr val="dk1"/>
              </a:solidFill>
              <a:latin typeface="Arial"/>
              <a:ea typeface="Arial"/>
              <a:cs typeface="Arial"/>
              <a:sym typeface="Arial"/>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chemeClr val="dk1"/>
              </a:solidFill>
              <a:latin typeface="Arial"/>
              <a:ea typeface="Arial"/>
              <a:cs typeface="Arial"/>
              <a:sym typeface="Arial"/>
            </a:endParaRPr>
          </a:p>
          <a:p>
            <a:pPr marL="457200" marR="0" lvl="0" indent="-298450" algn="just" rtl="0">
              <a:lnSpc>
                <a:spcPct val="100000"/>
              </a:lnSpc>
              <a:spcBef>
                <a:spcPts val="0"/>
              </a:spcBef>
              <a:spcAft>
                <a:spcPts val="0"/>
              </a:spcAft>
              <a:buClr>
                <a:schemeClr val="dk1"/>
              </a:buClr>
              <a:buSzPts val="1100"/>
              <a:buFont typeface="Arial"/>
              <a:buChar char="●"/>
            </a:pPr>
            <a:r>
              <a:rPr lang="en" sz="1100" b="0" i="0" u="none" strike="noStrike" cap="none">
                <a:solidFill>
                  <a:schemeClr val="dk1"/>
                </a:solidFill>
                <a:latin typeface="Arial"/>
                <a:ea typeface="Arial"/>
                <a:cs typeface="Arial"/>
                <a:sym typeface="Arial"/>
              </a:rPr>
              <a:t>Reconnection may generate multi temperature plasma, including cool ejections at chromospheric temperatures</a:t>
            </a:r>
            <a:endParaRPr sz="1100" b="0" i="0" u="none" strike="noStrike" cap="none">
              <a:solidFill>
                <a:schemeClr val="dk1"/>
              </a:solidFill>
              <a:latin typeface="Arial"/>
              <a:ea typeface="Arial"/>
              <a:cs typeface="Arial"/>
              <a:sym typeface="Arial"/>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chemeClr val="dk1"/>
              </a:solidFill>
              <a:latin typeface="Arial"/>
              <a:ea typeface="Arial"/>
              <a:cs typeface="Arial"/>
              <a:sym typeface="Arial"/>
            </a:endParaRPr>
          </a:p>
          <a:p>
            <a:pPr marL="457200" marR="0" lvl="0" indent="-298450" algn="just" rtl="0">
              <a:lnSpc>
                <a:spcPct val="100000"/>
              </a:lnSpc>
              <a:spcBef>
                <a:spcPts val="0"/>
              </a:spcBef>
              <a:spcAft>
                <a:spcPts val="0"/>
              </a:spcAft>
              <a:buClr>
                <a:schemeClr val="dk1"/>
              </a:buClr>
              <a:buSzPts val="1100"/>
              <a:buFont typeface="Arial"/>
              <a:buChar char="●"/>
            </a:pPr>
            <a:r>
              <a:rPr lang="en" sz="1100" b="0" i="0" u="none" strike="noStrike" cap="none">
                <a:solidFill>
                  <a:schemeClr val="dk1"/>
                </a:solidFill>
                <a:latin typeface="Arial"/>
                <a:ea typeface="Arial"/>
                <a:cs typeface="Arial"/>
                <a:sym typeface="Arial"/>
              </a:rPr>
              <a:t>Ongoing reconnection may be modulated by p-mode oscillations inside the Sun</a:t>
            </a:r>
            <a:endParaRPr sz="1100" b="0" i="0" u="none" strike="noStrike" cap="none">
              <a:solidFill>
                <a:srgbClr val="000000"/>
              </a:solidFill>
              <a:latin typeface="Ubuntu"/>
              <a:ea typeface="Ubuntu"/>
              <a:cs typeface="Ubuntu"/>
              <a:sym typeface="Ubuntu"/>
            </a:endParaRPr>
          </a:p>
        </p:txBody>
      </p:sp>
      <p:sp>
        <p:nvSpPr>
          <p:cNvPr id="195" name="Google Shape;195;p7"/>
          <p:cNvSpPr txBox="1"/>
          <p:nvPr/>
        </p:nvSpPr>
        <p:spPr>
          <a:xfrm>
            <a:off x="7688322" y="4457764"/>
            <a:ext cx="14352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Hong et al., 2022</a:t>
            </a:r>
            <a:endParaRPr sz="1000" b="0" i="1" u="none" strike="noStrike" cap="none">
              <a:solidFill>
                <a:srgbClr val="666666"/>
              </a:solidFill>
              <a:latin typeface="Ubuntu"/>
              <a:ea typeface="Ubuntu"/>
              <a:cs typeface="Ubuntu"/>
              <a:sym typeface="Ubuntu"/>
            </a:endParaRPr>
          </a:p>
        </p:txBody>
      </p:sp>
      <p:sp>
        <p:nvSpPr>
          <p:cNvPr id="196" name="Google Shape;196;p7"/>
          <p:cNvSpPr txBox="1">
            <a:spLocks noGrp="1"/>
          </p:cNvSpPr>
          <p:nvPr>
            <p:ph type="body" idx="1"/>
          </p:nvPr>
        </p:nvSpPr>
        <p:spPr>
          <a:xfrm>
            <a:off x="1164450" y="1427975"/>
            <a:ext cx="5137200" cy="6228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200"/>
              <a:buNone/>
            </a:pPr>
            <a:endParaRPr/>
          </a:p>
        </p:txBody>
      </p:sp>
      <p:pic>
        <p:nvPicPr>
          <p:cNvPr id="2" name="apjac590cf2_video">
            <a:hlinkClick r:id="" action="ppaction://media"/>
            <a:extLst>
              <a:ext uri="{FF2B5EF4-FFF2-40B4-BE49-F238E27FC236}">
                <a16:creationId xmlns:a16="http://schemas.microsoft.com/office/drawing/2014/main" id="{58835293-1617-61C2-03C7-D5128C935B2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30338" y="686947"/>
            <a:ext cx="5648256" cy="2104856"/>
          </a:xfrm>
          <a:prstGeom prst="rect">
            <a:avLst/>
          </a:prstGeom>
          <a:ln>
            <a:noFill/>
          </a:ln>
          <a:effectLst>
            <a:outerShdw blurRad="190500" algn="tl" rotWithShape="0">
              <a:srgbClr val="000000">
                <a:alpha val="70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8"/>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16</a:t>
            </a:fld>
            <a:endParaRPr/>
          </a:p>
        </p:txBody>
      </p:sp>
      <p:sp>
        <p:nvSpPr>
          <p:cNvPr id="203" name="Google Shape;203;p8"/>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Fine Structure of He 10830 </a:t>
            </a:r>
            <a:r>
              <a:rPr lang="en" sz="2700">
                <a:solidFill>
                  <a:srgbClr val="D9D9D9"/>
                </a:solidFill>
                <a:latin typeface="Ubuntu"/>
                <a:ea typeface="Ubuntu"/>
                <a:cs typeface="Ubuntu"/>
                <a:sym typeface="Ubuntu"/>
              </a:rPr>
              <a:t>Å</a:t>
            </a:r>
            <a:r>
              <a:rPr lang="en"/>
              <a:t> Jets </a:t>
            </a:r>
            <a:endParaRPr/>
          </a:p>
        </p:txBody>
      </p:sp>
      <p:pic>
        <p:nvPicPr>
          <p:cNvPr id="204" name="Google Shape;204;p8"/>
          <p:cNvPicPr preferRelativeResize="0"/>
          <p:nvPr/>
        </p:nvPicPr>
        <p:blipFill rotWithShape="1">
          <a:blip r:embed="rId3">
            <a:alphaModFix/>
          </a:blip>
          <a:srcRect/>
          <a:stretch/>
        </p:blipFill>
        <p:spPr>
          <a:xfrm>
            <a:off x="507950" y="770575"/>
            <a:ext cx="3728224" cy="3754850"/>
          </a:xfrm>
          <a:prstGeom prst="rect">
            <a:avLst/>
          </a:prstGeom>
          <a:noFill/>
          <a:ln>
            <a:noFill/>
          </a:ln>
          <a:effectLst>
            <a:outerShdw blurRad="57150" dist="19050" dir="2700000" algn="bl" rotWithShape="0">
              <a:srgbClr val="000000">
                <a:alpha val="49803"/>
              </a:srgbClr>
            </a:outerShdw>
          </a:effectLst>
        </p:spPr>
      </p:pic>
      <p:sp>
        <p:nvSpPr>
          <p:cNvPr id="205" name="Google Shape;205;p8"/>
          <p:cNvSpPr txBox="1"/>
          <p:nvPr/>
        </p:nvSpPr>
        <p:spPr>
          <a:xfrm>
            <a:off x="4371150" y="974750"/>
            <a:ext cx="4144200" cy="2885400"/>
          </a:xfrm>
          <a:prstGeom prst="rect">
            <a:avLst/>
          </a:prstGeom>
          <a:noFill/>
          <a:ln>
            <a:noFill/>
          </a:ln>
          <a:effectLst>
            <a:outerShdw blurRad="57150" dist="19050" dir="5400000" algn="bl" rotWithShape="0">
              <a:srgbClr val="000000">
                <a:alpha val="49803"/>
              </a:srgbClr>
            </a:outerShdw>
          </a:effectLst>
        </p:spPr>
        <p:txBody>
          <a:bodyPr spcFirstLastPara="1" wrap="square" lIns="91425" tIns="91425" rIns="91425" bIns="91425" anchor="t" anchorCtr="0">
            <a:spAutoFit/>
          </a:bodyPr>
          <a:lstStyle/>
          <a:p>
            <a:pPr marL="457200" marR="0" lvl="0" indent="-279400" algn="just" rtl="0">
              <a:lnSpc>
                <a:spcPct val="115000"/>
              </a:lnSpc>
              <a:spcBef>
                <a:spcPts val="1200"/>
              </a:spcBef>
              <a:spcAft>
                <a:spcPts val="0"/>
              </a:spcAft>
              <a:buClr>
                <a:srgbClr val="434343"/>
              </a:buClr>
              <a:buSzPts val="800"/>
              <a:buFont typeface="Ubuntu"/>
              <a:buChar char="●"/>
            </a:pPr>
            <a:r>
              <a:rPr lang="en" sz="1100" b="0" i="0" u="none" strike="noStrike" cap="none">
                <a:solidFill>
                  <a:srgbClr val="434343"/>
                </a:solidFill>
                <a:latin typeface="Ubuntu"/>
                <a:ea typeface="Ubuntu"/>
                <a:cs typeface="Ubuntu"/>
                <a:sym typeface="Ubuntu"/>
              </a:rPr>
              <a:t>The event consists of multi temperature components observed in the 10830 Å, 1700 Å, 1600 Å. However, they are neither co-temporal nor co-spatial. The chromospheric counterpart displays fine structures. The widths of isolated threads range from 140 km to 250 km. The thin dark threads are rooted in the intergranular lanes.</a:t>
            </a:r>
            <a:endParaRPr sz="1100" b="0" i="0" u="none" strike="noStrike" cap="none">
              <a:solidFill>
                <a:srgbClr val="434343"/>
              </a:solidFill>
              <a:latin typeface="Ubuntu"/>
              <a:ea typeface="Ubuntu"/>
              <a:cs typeface="Ubuntu"/>
              <a:sym typeface="Ubuntu"/>
            </a:endParaRPr>
          </a:p>
          <a:p>
            <a:pPr marL="457200" marR="0" lvl="0" indent="-279400" algn="just" rtl="0">
              <a:lnSpc>
                <a:spcPct val="115000"/>
              </a:lnSpc>
              <a:spcBef>
                <a:spcPts val="0"/>
              </a:spcBef>
              <a:spcAft>
                <a:spcPts val="0"/>
              </a:spcAft>
              <a:buClr>
                <a:srgbClr val="434343"/>
              </a:buClr>
              <a:buSzPts val="800"/>
              <a:buFont typeface="Ubuntu"/>
              <a:buChar char="●"/>
            </a:pPr>
            <a:r>
              <a:rPr lang="en" sz="1100" b="0" i="0" u="none" strike="noStrike" cap="none">
                <a:solidFill>
                  <a:srgbClr val="434343"/>
                </a:solidFill>
                <a:latin typeface="Ubuntu"/>
                <a:ea typeface="Ubuntu"/>
                <a:cs typeface="Ubuntu"/>
                <a:sym typeface="Ubuntu"/>
              </a:rPr>
              <a:t>The jet displays an inverted Y structure. The activity begins in the low-temperature passbands (10830 and 1600 Å). </a:t>
            </a:r>
            <a:endParaRPr sz="1100" b="0" i="0" u="none" strike="noStrike" cap="none">
              <a:solidFill>
                <a:srgbClr val="434343"/>
              </a:solidFill>
              <a:latin typeface="Ubuntu"/>
              <a:ea typeface="Ubuntu"/>
              <a:cs typeface="Ubuntu"/>
              <a:sym typeface="Ubuntu"/>
            </a:endParaRPr>
          </a:p>
          <a:p>
            <a:pPr marL="457200" marR="0" lvl="0" indent="-279400" algn="just" rtl="0">
              <a:lnSpc>
                <a:spcPct val="115000"/>
              </a:lnSpc>
              <a:spcBef>
                <a:spcPts val="0"/>
              </a:spcBef>
              <a:spcAft>
                <a:spcPts val="0"/>
              </a:spcAft>
              <a:buClr>
                <a:srgbClr val="434343"/>
              </a:buClr>
              <a:buSzPts val="800"/>
              <a:buFont typeface="Ubuntu"/>
              <a:buChar char="●"/>
            </a:pPr>
            <a:r>
              <a:rPr lang="en" sz="1100" b="0" i="0" u="none" strike="noStrike" cap="none">
                <a:solidFill>
                  <a:srgbClr val="434343"/>
                </a:solidFill>
                <a:latin typeface="Ubuntu"/>
                <a:ea typeface="Ubuntu"/>
                <a:cs typeface="Ubuntu"/>
                <a:sym typeface="Ubuntu"/>
              </a:rPr>
              <a:t>The underlying photospheric activity includes flows, flux emergence and cancellation. The horizontal magnetic field is enhanced during the jet indicating the existence of a bald-patch magnetic topology.</a:t>
            </a:r>
            <a:endParaRPr sz="1100" b="0" i="0" u="none" strike="noStrike" cap="none">
              <a:solidFill>
                <a:srgbClr val="434343"/>
              </a:solidFill>
              <a:latin typeface="Ubuntu"/>
              <a:ea typeface="Ubuntu"/>
              <a:cs typeface="Ubuntu"/>
              <a:sym typeface="Ubuntu"/>
            </a:endParaRPr>
          </a:p>
        </p:txBody>
      </p:sp>
      <p:sp>
        <p:nvSpPr>
          <p:cNvPr id="206" name="Google Shape;206;p8"/>
          <p:cNvSpPr txBox="1"/>
          <p:nvPr/>
        </p:nvSpPr>
        <p:spPr>
          <a:xfrm>
            <a:off x="7211050" y="4341500"/>
            <a:ext cx="14352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Wang, Y. et al., 2021</a:t>
            </a:r>
            <a:endParaRPr sz="1000" b="0" i="1" u="none" strike="noStrike" cap="none">
              <a:solidFill>
                <a:srgbClr val="666666"/>
              </a:solidFill>
              <a:latin typeface="Ubuntu"/>
              <a:ea typeface="Ubuntu"/>
              <a:cs typeface="Ubuntu"/>
              <a:sym typeface="Ubuntu"/>
            </a:endParaRPr>
          </a:p>
        </p:txBody>
      </p:sp>
      <p:sp>
        <p:nvSpPr>
          <p:cNvPr id="207" name="Google Shape;207;p8"/>
          <p:cNvSpPr txBox="1">
            <a:spLocks noGrp="1"/>
          </p:cNvSpPr>
          <p:nvPr>
            <p:ph type="body" idx="1"/>
          </p:nvPr>
        </p:nvSpPr>
        <p:spPr>
          <a:xfrm>
            <a:off x="1164450" y="1427975"/>
            <a:ext cx="5137200" cy="6228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200"/>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3"/>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17</a:t>
            </a:fld>
            <a:endParaRPr/>
          </a:p>
        </p:txBody>
      </p:sp>
      <p:sp>
        <p:nvSpPr>
          <p:cNvPr id="213" name="Google Shape;213;p13"/>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Chromospheric Component of CBP</a:t>
            </a:r>
            <a:endParaRPr/>
          </a:p>
        </p:txBody>
      </p:sp>
      <p:pic>
        <p:nvPicPr>
          <p:cNvPr id="214" name="Google Shape;214;p13"/>
          <p:cNvPicPr preferRelativeResize="0"/>
          <p:nvPr/>
        </p:nvPicPr>
        <p:blipFill rotWithShape="1">
          <a:blip r:embed="rId3">
            <a:alphaModFix/>
          </a:blip>
          <a:srcRect/>
          <a:stretch/>
        </p:blipFill>
        <p:spPr>
          <a:xfrm>
            <a:off x="371375" y="771450"/>
            <a:ext cx="4582000" cy="3936775"/>
          </a:xfrm>
          <a:prstGeom prst="rect">
            <a:avLst/>
          </a:prstGeom>
          <a:noFill/>
          <a:ln>
            <a:noFill/>
          </a:ln>
          <a:effectLst>
            <a:outerShdw blurRad="57150" dist="19050" dir="5400000" algn="bl" rotWithShape="0">
              <a:srgbClr val="000000">
                <a:alpha val="49803"/>
              </a:srgbClr>
            </a:outerShdw>
          </a:effectLst>
        </p:spPr>
      </p:pic>
      <p:sp>
        <p:nvSpPr>
          <p:cNvPr id="215" name="Google Shape;215;p13"/>
          <p:cNvSpPr txBox="1"/>
          <p:nvPr/>
        </p:nvSpPr>
        <p:spPr>
          <a:xfrm>
            <a:off x="5027050" y="798438"/>
            <a:ext cx="3617100" cy="3740400"/>
          </a:xfrm>
          <a:prstGeom prst="rect">
            <a:avLst/>
          </a:prstGeom>
          <a:noFill/>
          <a:ln>
            <a:noFill/>
          </a:ln>
          <a:effectLst>
            <a:outerShdw blurRad="57150" dist="19050" dir="5400000" algn="bl" rotWithShape="0">
              <a:srgbClr val="000000">
                <a:alpha val="49803"/>
              </a:srgbClr>
            </a:outerShdw>
          </a:effectLst>
        </p:spPr>
        <p:txBody>
          <a:bodyPr spcFirstLastPara="1" wrap="square" lIns="91425" tIns="91425" rIns="91425" bIns="91425" anchor="t" anchorCtr="0">
            <a:spAutoFit/>
          </a:bodyPr>
          <a:lstStyle/>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FISS data allowed to study temporal variations of the coronal and chromospheric emission from CBP for the first time since </a:t>
            </a:r>
            <a:r>
              <a:rPr lang="en" sz="1100" b="0" i="0" u="sng" strike="noStrike" cap="none">
                <a:solidFill>
                  <a:srgbClr val="434343"/>
                </a:solidFill>
                <a:latin typeface="Ubuntu"/>
                <a:ea typeface="Ubuntu"/>
                <a:cs typeface="Ubuntu"/>
                <a:sym typeface="Ubuntu"/>
                <a:hlinkClick r:id="rId4">
                  <a:extLst>
                    <a:ext uri="{A12FA001-AC4F-418D-AE19-62706E023703}">
                      <ahyp:hlinkClr xmlns:ahyp="http://schemas.microsoft.com/office/drawing/2018/hyperlinkcolor" val="tx"/>
                    </a:ext>
                  </a:extLst>
                </a:hlinkClick>
              </a:rPr>
              <a:t>Habbal &amp; Withbroe (1981)</a:t>
            </a:r>
            <a:r>
              <a:rPr lang="en" sz="1100" b="0" i="0" u="none" strike="noStrike" cap="none">
                <a:solidFill>
                  <a:srgbClr val="434343"/>
                </a:solidFill>
                <a:latin typeface="Ubuntu"/>
                <a:ea typeface="Ubuntu"/>
                <a:cs typeface="Ubuntu"/>
                <a:sym typeface="Ubuntu"/>
              </a:rPr>
              <a:t> work.</a:t>
            </a:r>
            <a:endParaRPr sz="1100" b="0" i="0" u="none" strike="noStrike" cap="none">
              <a:solidFill>
                <a:srgbClr val="434343"/>
              </a:solidFill>
              <a:latin typeface="Ubuntu"/>
              <a:ea typeface="Ubuntu"/>
              <a:cs typeface="Ubuntu"/>
              <a:sym typeface="Ubuntu"/>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434343"/>
              </a:solidFill>
              <a:latin typeface="Ubuntu"/>
              <a:ea typeface="Ubuntu"/>
              <a:cs typeface="Ubuntu"/>
              <a:sym typeface="Ubuntu"/>
            </a:endParaRPr>
          </a:p>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H</a:t>
            </a:r>
            <a:r>
              <a:rPr lang="en" sz="1100" b="0" i="1" u="none" strike="noStrike" cap="none">
                <a:solidFill>
                  <a:srgbClr val="434343"/>
                </a:solidFill>
                <a:latin typeface="Ubuntu"/>
                <a:ea typeface="Ubuntu"/>
                <a:cs typeface="Ubuntu"/>
                <a:sym typeface="Ubuntu"/>
              </a:rPr>
              <a:t>α</a:t>
            </a:r>
            <a:r>
              <a:rPr lang="en" sz="1100" b="0" i="0" u="none" strike="noStrike" cap="none">
                <a:solidFill>
                  <a:srgbClr val="434343"/>
                </a:solidFill>
                <a:latin typeface="Ubuntu"/>
                <a:ea typeface="Ubuntu"/>
                <a:cs typeface="Ubuntu"/>
                <a:sym typeface="Ubuntu"/>
              </a:rPr>
              <a:t> and Ca II data allowed to trace changes of both intensities and Doppler velocities, and most importantly, of the hydrogen temperature based on a novel, recently developed inversion technique by</a:t>
            </a:r>
            <a:r>
              <a:rPr lang="en" sz="1100" b="0" i="0" u="none" strike="noStrike" cap="none">
                <a:solidFill>
                  <a:srgbClr val="434343"/>
                </a:solidFill>
                <a:uFill>
                  <a:noFill/>
                </a:uFill>
                <a:latin typeface="Ubuntu"/>
                <a:ea typeface="Ubuntu"/>
                <a:cs typeface="Ubuntu"/>
                <a:sym typeface="Ubuntu"/>
                <a:hlinkClick r:id="rId5">
                  <a:extLst>
                    <a:ext uri="{A12FA001-AC4F-418D-AE19-62706E023703}">
                      <ahyp:hlinkClr xmlns:ahyp="http://schemas.microsoft.com/office/drawing/2018/hyperlinkcolor" val="tx"/>
                    </a:ext>
                  </a:extLst>
                </a:hlinkClick>
              </a:rPr>
              <a:t> </a:t>
            </a:r>
            <a:r>
              <a:rPr lang="en" sz="1100" b="0" i="0" u="sng" strike="noStrike" cap="none">
                <a:solidFill>
                  <a:srgbClr val="434343"/>
                </a:solidFill>
                <a:latin typeface="Ubuntu"/>
                <a:ea typeface="Ubuntu"/>
                <a:cs typeface="Ubuntu"/>
                <a:sym typeface="Ubuntu"/>
                <a:hlinkClick r:id="rId5">
                  <a:extLst>
                    <a:ext uri="{A12FA001-AC4F-418D-AE19-62706E023703}">
                      <ahyp:hlinkClr xmlns:ahyp="http://schemas.microsoft.com/office/drawing/2018/hyperlinkcolor" val="tx"/>
                    </a:ext>
                  </a:extLst>
                </a:hlinkClick>
              </a:rPr>
              <a:t>Chae et al. (2020)</a:t>
            </a:r>
            <a:r>
              <a:rPr lang="en" sz="1100" b="0" i="0" u="none" strike="noStrike" cap="none">
                <a:solidFill>
                  <a:srgbClr val="434343"/>
                </a:solidFill>
                <a:latin typeface="Ubuntu"/>
                <a:ea typeface="Ubuntu"/>
                <a:cs typeface="Ubuntu"/>
                <a:sym typeface="Ubuntu"/>
              </a:rPr>
              <a:t>. </a:t>
            </a:r>
            <a:endParaRPr sz="1100" b="0" i="0" u="none" strike="noStrike" cap="none">
              <a:solidFill>
                <a:srgbClr val="434343"/>
              </a:solidFill>
              <a:latin typeface="Ubuntu"/>
              <a:ea typeface="Ubuntu"/>
              <a:cs typeface="Ubuntu"/>
              <a:sym typeface="Ubuntu"/>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434343"/>
              </a:solidFill>
              <a:latin typeface="Ubuntu"/>
              <a:ea typeface="Ubuntu"/>
              <a:cs typeface="Ubuntu"/>
              <a:sym typeface="Ubuntu"/>
            </a:endParaRPr>
          </a:p>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The delay in the response of the chromospheric counterpart of the CBP could suggest that the heating occurs at coronal heights with a consequent heating of the CBP chromospheric counterpart.</a:t>
            </a:r>
            <a:endParaRPr sz="1100" b="0" i="0" u="none" strike="noStrike" cap="none">
              <a:solidFill>
                <a:srgbClr val="434343"/>
              </a:solidFill>
              <a:latin typeface="Ubuntu"/>
              <a:ea typeface="Ubuntu"/>
              <a:cs typeface="Ubuntu"/>
              <a:sym typeface="Ubuntu"/>
            </a:endParaRPr>
          </a:p>
          <a:p>
            <a:pPr marL="457200" marR="0" lvl="0" indent="0" algn="just" rtl="0">
              <a:lnSpc>
                <a:spcPct val="100000"/>
              </a:lnSpc>
              <a:spcBef>
                <a:spcPts val="0"/>
              </a:spcBef>
              <a:spcAft>
                <a:spcPts val="0"/>
              </a:spcAft>
              <a:buClr>
                <a:srgbClr val="000000"/>
              </a:buClr>
              <a:buSzPts val="1100"/>
              <a:buFont typeface="Arial"/>
              <a:buNone/>
            </a:pPr>
            <a:endParaRPr sz="1100" b="0" i="0" u="none" strike="noStrike" cap="none">
              <a:solidFill>
                <a:srgbClr val="434343"/>
              </a:solidFill>
              <a:latin typeface="Ubuntu"/>
              <a:ea typeface="Ubuntu"/>
              <a:cs typeface="Ubuntu"/>
              <a:sym typeface="Ubuntu"/>
            </a:endParaRPr>
          </a:p>
          <a:p>
            <a:pPr marL="457200" marR="0" lvl="0" indent="-298450" algn="just" rtl="0">
              <a:lnSpc>
                <a:spcPct val="100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The study did not find evidence of additional heating due to magnetic reconnection associated with flux emergence. </a:t>
            </a:r>
            <a:endParaRPr sz="1100" b="0" i="0" u="none" strike="noStrike" cap="none">
              <a:solidFill>
                <a:srgbClr val="434343"/>
              </a:solidFill>
              <a:latin typeface="Ubuntu"/>
              <a:ea typeface="Ubuntu"/>
              <a:cs typeface="Ubuntu"/>
              <a:sym typeface="Ubuntu"/>
            </a:endParaRPr>
          </a:p>
        </p:txBody>
      </p:sp>
      <p:sp>
        <p:nvSpPr>
          <p:cNvPr id="216" name="Google Shape;216;p13"/>
          <p:cNvSpPr txBox="1"/>
          <p:nvPr/>
        </p:nvSpPr>
        <p:spPr>
          <a:xfrm>
            <a:off x="7423050" y="4428563"/>
            <a:ext cx="14352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Madjarska et al., 2021</a:t>
            </a:r>
            <a:endParaRPr sz="1000" b="0" i="1" u="none" strike="noStrike" cap="none">
              <a:solidFill>
                <a:srgbClr val="666666"/>
              </a:solidFill>
              <a:latin typeface="Ubuntu"/>
              <a:ea typeface="Ubuntu"/>
              <a:cs typeface="Ubuntu"/>
              <a:sym typeface="Ubuntu"/>
            </a:endParaRPr>
          </a:p>
        </p:txBody>
      </p:sp>
      <p:sp>
        <p:nvSpPr>
          <p:cNvPr id="217" name="Google Shape;217;p13"/>
          <p:cNvSpPr txBox="1">
            <a:spLocks noGrp="1"/>
          </p:cNvSpPr>
          <p:nvPr>
            <p:ph type="body" idx="1"/>
          </p:nvPr>
        </p:nvSpPr>
        <p:spPr>
          <a:xfrm>
            <a:off x="1164450" y="1427975"/>
            <a:ext cx="5137200" cy="6228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200"/>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g2ee8117dc26_0_96"/>
          <p:cNvSpPr txBox="1">
            <a:spLocks noGrp="1"/>
          </p:cNvSpPr>
          <p:nvPr>
            <p:ph type="title"/>
          </p:nvPr>
        </p:nvSpPr>
        <p:spPr>
          <a:xfrm>
            <a:off x="463875" y="73601"/>
            <a:ext cx="8583300" cy="514800"/>
          </a:xfrm>
          <a:prstGeom prst="rect">
            <a:avLst/>
          </a:prstGeom>
          <a:noFill/>
          <a:ln>
            <a:noFill/>
          </a:ln>
          <a:effectLst>
            <a:outerShdw blurRad="57150" dist="19050" dir="5400000" algn="bl" rotWithShape="0">
              <a:srgbClr val="000000">
                <a:alpha val="49020"/>
              </a:srgbClr>
            </a:outerShdw>
          </a:effectLst>
        </p:spPr>
        <p:txBody>
          <a:bodyPr spcFirstLastPara="1" wrap="square" lIns="91425" tIns="91425" rIns="91425" bIns="91425" anchor="b" anchorCtr="0">
            <a:noAutofit/>
          </a:bodyPr>
          <a:lstStyle/>
          <a:p>
            <a:pPr marL="0" lvl="0" indent="0" algn="l" rtl="0">
              <a:lnSpc>
                <a:spcPct val="100000"/>
              </a:lnSpc>
              <a:spcBef>
                <a:spcPts val="0"/>
              </a:spcBef>
              <a:spcAft>
                <a:spcPts val="0"/>
              </a:spcAft>
              <a:buClr>
                <a:srgbClr val="434343"/>
              </a:buClr>
              <a:buSzPts val="3600"/>
              <a:buNone/>
            </a:pPr>
            <a:br>
              <a:rPr lang="en" sz="2800" dirty="0">
                <a:solidFill>
                  <a:srgbClr val="E0E0E0"/>
                </a:solidFill>
              </a:rPr>
            </a:br>
            <a:r>
              <a:rPr lang="en" sz="2800" dirty="0">
                <a:solidFill>
                  <a:srgbClr val="E0E0E0"/>
                </a:solidFill>
              </a:rPr>
              <a:t>GST/VIS Ha-0.8A, cadence 1s, span 4min</a:t>
            </a:r>
            <a:endParaRPr dirty="0"/>
          </a:p>
        </p:txBody>
      </p:sp>
      <p:sp>
        <p:nvSpPr>
          <p:cNvPr id="223" name="Google Shape;223;g2ee8117dc26_0_96"/>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18</a:t>
            </a:fld>
            <a:endParaRPr/>
          </a:p>
        </p:txBody>
      </p:sp>
      <p:sp>
        <p:nvSpPr>
          <p:cNvPr id="224" name="Google Shape;224;g2ee8117dc26_0_96"/>
          <p:cNvSpPr txBox="1"/>
          <p:nvPr/>
        </p:nvSpPr>
        <p:spPr>
          <a:xfrm>
            <a:off x="5864036" y="4360043"/>
            <a:ext cx="3279900" cy="623700"/>
          </a:xfrm>
          <a:prstGeom prst="rect">
            <a:avLst/>
          </a:prstGeom>
          <a:noFill/>
          <a:ln>
            <a:noFill/>
          </a:ln>
          <a:effectLst>
            <a:outerShdw blurRad="57150" dist="19050" dir="5400000" algn="bl" rotWithShape="0">
              <a:srgbClr val="000000">
                <a:alpha val="49020"/>
              </a:srgbClr>
            </a:outerShdw>
          </a:effectLst>
        </p:spPr>
        <p:txBody>
          <a:bodyPr spcFirstLastPara="1" wrap="square" lIns="91425" tIns="91425" rIns="91425" bIns="91425" anchor="t" anchorCtr="0">
            <a:noAutofit/>
          </a:bodyPr>
          <a:lstStyle/>
          <a:p>
            <a:pPr marL="139700" marR="0" lvl="0" indent="0" algn="l" rtl="0">
              <a:lnSpc>
                <a:spcPct val="100000"/>
              </a:lnSpc>
              <a:spcBef>
                <a:spcPts val="600"/>
              </a:spcBef>
              <a:spcAft>
                <a:spcPts val="0"/>
              </a:spcAft>
              <a:buClr>
                <a:srgbClr val="434343"/>
              </a:buClr>
              <a:buSzPts val="1400"/>
              <a:buFont typeface="Ubuntu"/>
              <a:buNone/>
            </a:pPr>
            <a:r>
              <a:rPr lang="en" sz="1400" b="0" i="1" u="none" strike="noStrike" cap="none">
                <a:solidFill>
                  <a:schemeClr val="dk2"/>
                </a:solidFill>
                <a:latin typeface="Arial"/>
                <a:ea typeface="Arial"/>
                <a:cs typeface="Arial"/>
                <a:sym typeface="Arial"/>
              </a:rPr>
              <a:t>Courtesy of Xu Yang (BBSO)</a:t>
            </a:r>
            <a:endParaRPr sz="1100" b="0" i="0" u="none" strike="noStrike" cap="none">
              <a:solidFill>
                <a:srgbClr val="000000"/>
              </a:solidFill>
              <a:latin typeface="Arial"/>
              <a:ea typeface="Arial"/>
              <a:cs typeface="Arial"/>
              <a:sym typeface="Arial"/>
            </a:endParaRPr>
          </a:p>
        </p:txBody>
      </p:sp>
      <p:pic>
        <p:nvPicPr>
          <p:cNvPr id="2" name="Yurchyshyn_103-02-m2">
            <a:hlinkClick r:id="" action="ppaction://media"/>
            <a:extLst>
              <a:ext uri="{FF2B5EF4-FFF2-40B4-BE49-F238E27FC236}">
                <a16:creationId xmlns:a16="http://schemas.microsoft.com/office/drawing/2014/main" id="{AC017253-F8AE-9FE7-19B7-0579FD8B39E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7599" r="14895"/>
          <a:stretch/>
        </p:blipFill>
        <p:spPr>
          <a:xfrm rot="5400000">
            <a:off x="973214" y="252679"/>
            <a:ext cx="4638143" cy="5143500"/>
          </a:xfrm>
          <a:prstGeom prst="rect">
            <a:avLst/>
          </a:prstGeom>
          <a:ln>
            <a:noFill/>
          </a:ln>
          <a:effectLst>
            <a:outerShdw blurRad="190500" algn="tl" rotWithShape="0">
              <a:srgbClr val="000000">
                <a:alpha val="70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6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9"/>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19</a:t>
            </a:fld>
            <a:endParaRPr/>
          </a:p>
        </p:txBody>
      </p:sp>
      <p:pic>
        <p:nvPicPr>
          <p:cNvPr id="231" name="Google Shape;231;p9"/>
          <p:cNvPicPr preferRelativeResize="0"/>
          <p:nvPr/>
        </p:nvPicPr>
        <p:blipFill rotWithShape="1">
          <a:blip r:embed="rId3">
            <a:alphaModFix/>
          </a:blip>
          <a:srcRect/>
          <a:stretch/>
        </p:blipFill>
        <p:spPr>
          <a:xfrm>
            <a:off x="383900" y="985824"/>
            <a:ext cx="5243177" cy="3279575"/>
          </a:xfrm>
          <a:prstGeom prst="rect">
            <a:avLst/>
          </a:prstGeom>
          <a:noFill/>
          <a:ln>
            <a:noFill/>
          </a:ln>
          <a:effectLst>
            <a:outerShdw blurRad="57150" dist="19050" dir="5400000" algn="bl" rotWithShape="0">
              <a:srgbClr val="000000">
                <a:alpha val="49803"/>
              </a:srgbClr>
            </a:outerShdw>
          </a:effectLst>
        </p:spPr>
      </p:pic>
      <p:sp>
        <p:nvSpPr>
          <p:cNvPr id="232" name="Google Shape;232;p9"/>
          <p:cNvSpPr txBox="1"/>
          <p:nvPr/>
        </p:nvSpPr>
        <p:spPr>
          <a:xfrm>
            <a:off x="5627077" y="756425"/>
            <a:ext cx="3342000" cy="3274800"/>
          </a:xfrm>
          <a:prstGeom prst="rect">
            <a:avLst/>
          </a:prstGeom>
          <a:noFill/>
          <a:ln>
            <a:noFill/>
          </a:ln>
          <a:effectLst>
            <a:outerShdw blurRad="57150" dist="19050" dir="5400000" algn="bl" rotWithShape="0">
              <a:srgbClr val="000000">
                <a:alpha val="49803"/>
              </a:srgbClr>
            </a:outerShdw>
          </a:effectLst>
        </p:spPr>
        <p:txBody>
          <a:bodyPr spcFirstLastPara="1" wrap="square" lIns="91425" tIns="91425" rIns="91425" bIns="91425" anchor="t" anchorCtr="0">
            <a:spAutoFit/>
          </a:bodyPr>
          <a:lstStyle/>
          <a:p>
            <a:pPr marL="457200" marR="0" lvl="0" indent="-298450" algn="just" rtl="0">
              <a:lnSpc>
                <a:spcPct val="115000"/>
              </a:lnSpc>
              <a:spcBef>
                <a:spcPts val="120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Net decrease in vertical magnetic flux is 10</a:t>
            </a:r>
            <a:r>
              <a:rPr lang="en" sz="1100" b="0" i="0" u="none" strike="noStrike" cap="none" baseline="30000">
                <a:solidFill>
                  <a:srgbClr val="434343"/>
                </a:solidFill>
                <a:latin typeface="Ubuntu"/>
                <a:ea typeface="Ubuntu"/>
                <a:cs typeface="Ubuntu"/>
                <a:sym typeface="Ubuntu"/>
              </a:rPr>
              <a:t>18</a:t>
            </a:r>
            <a:r>
              <a:rPr lang="en" sz="1100" b="0" i="0" u="none" strike="noStrike" cap="none">
                <a:solidFill>
                  <a:srgbClr val="434343"/>
                </a:solidFill>
                <a:latin typeface="Ubuntu"/>
                <a:ea typeface="Ubuntu"/>
                <a:cs typeface="Ubuntu"/>
                <a:sym typeface="Ubuntu"/>
              </a:rPr>
              <a:t> Mx Mm</a:t>
            </a:r>
            <a:r>
              <a:rPr lang="en" sz="1100" b="0" i="0" u="none" strike="noStrike" cap="none" baseline="30000">
                <a:solidFill>
                  <a:srgbClr val="434343"/>
                </a:solidFill>
                <a:latin typeface="Ubuntu"/>
                <a:ea typeface="Ubuntu"/>
                <a:cs typeface="Ubuntu"/>
                <a:sym typeface="Ubuntu"/>
              </a:rPr>
              <a:t>−2</a:t>
            </a:r>
            <a:r>
              <a:rPr lang="en" sz="1100" b="0" i="0" u="none" strike="noStrike" cap="none">
                <a:solidFill>
                  <a:srgbClr val="434343"/>
                </a:solidFill>
                <a:latin typeface="Ubuntu"/>
                <a:ea typeface="Ubuntu"/>
                <a:cs typeface="Ubuntu"/>
                <a:sym typeface="Ubuntu"/>
              </a:rPr>
              <a:t> hr</a:t>
            </a:r>
            <a:r>
              <a:rPr lang="en" sz="1100" b="0" i="0" u="none" strike="noStrike" cap="none" baseline="30000">
                <a:solidFill>
                  <a:srgbClr val="434343"/>
                </a:solidFill>
                <a:latin typeface="Ubuntu"/>
                <a:ea typeface="Ubuntu"/>
                <a:cs typeface="Ubuntu"/>
                <a:sym typeface="Ubuntu"/>
              </a:rPr>
              <a:t>−1</a:t>
            </a:r>
            <a:r>
              <a:rPr lang="en" sz="1100" b="0" i="0" u="none" strike="noStrike" cap="none">
                <a:solidFill>
                  <a:srgbClr val="434343"/>
                </a:solidFill>
                <a:latin typeface="Ubuntu"/>
                <a:ea typeface="Ubuntu"/>
                <a:cs typeface="Ubuntu"/>
                <a:sym typeface="Ubuntu"/>
              </a:rPr>
              <a:t>, comparable to that in the QS. The energy released in CH is at the same rate as in QS</a:t>
            </a:r>
            <a:endParaRPr sz="1100" b="0" i="0" u="none" strike="noStrike" cap="none">
              <a:solidFill>
                <a:srgbClr val="434343"/>
              </a:solidFill>
              <a:latin typeface="Ubuntu"/>
              <a:ea typeface="Ubuntu"/>
              <a:cs typeface="Ubuntu"/>
              <a:sym typeface="Ubuntu"/>
            </a:endParaRPr>
          </a:p>
          <a:p>
            <a:pPr marL="457200" marR="0" lvl="0" indent="-298450" algn="just" rtl="0">
              <a:lnSpc>
                <a:spcPct val="115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Energy released in photospheric cancellations is sufficient for coronal heating. The free energy budget in CHs is sufficient for coronal heating and solar wind acceleration</a:t>
            </a:r>
            <a:endParaRPr sz="1100" b="0" i="0" u="none" strike="noStrike" cap="none">
              <a:solidFill>
                <a:srgbClr val="434343"/>
              </a:solidFill>
              <a:latin typeface="Ubuntu"/>
              <a:ea typeface="Ubuntu"/>
              <a:cs typeface="Ubuntu"/>
              <a:sym typeface="Ubuntu"/>
            </a:endParaRPr>
          </a:p>
          <a:p>
            <a:pPr marL="457200" marR="0" lvl="0" indent="-298450" algn="just" rtl="0">
              <a:lnSpc>
                <a:spcPct val="115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7 out 88 H</a:t>
            </a:r>
            <a:r>
              <a:rPr lang="en" sz="1100" b="0" i="1" u="none" strike="noStrike" cap="none">
                <a:solidFill>
                  <a:srgbClr val="434343"/>
                </a:solidFill>
                <a:latin typeface="Ubuntu"/>
                <a:ea typeface="Ubuntu"/>
                <a:cs typeface="Ubuntu"/>
                <a:sym typeface="Ubuntu"/>
              </a:rPr>
              <a:t>α</a:t>
            </a:r>
            <a:r>
              <a:rPr lang="en" sz="1100" b="0" i="0" u="none" strike="noStrike" cap="none">
                <a:solidFill>
                  <a:srgbClr val="434343"/>
                </a:solidFill>
                <a:latin typeface="Ubuntu"/>
                <a:ea typeface="Ubuntu"/>
                <a:cs typeface="Ubuntu"/>
                <a:sym typeface="Ubuntu"/>
              </a:rPr>
              <a:t> spicules have an AIA 171 Å counterpart</a:t>
            </a:r>
            <a:endParaRPr sz="1100" b="0" i="0" u="none" strike="noStrike" cap="none">
              <a:solidFill>
                <a:srgbClr val="434343"/>
              </a:solidFill>
              <a:latin typeface="Ubuntu"/>
              <a:ea typeface="Ubuntu"/>
              <a:cs typeface="Ubuntu"/>
              <a:sym typeface="Ubuntu"/>
            </a:endParaRPr>
          </a:p>
          <a:p>
            <a:pPr marL="457200" marR="0" lvl="0" indent="-298450" algn="just" rtl="0">
              <a:lnSpc>
                <a:spcPct val="115000"/>
              </a:lnSpc>
              <a:spcBef>
                <a:spcPts val="0"/>
              </a:spcBef>
              <a:spcAft>
                <a:spcPts val="0"/>
              </a:spcAft>
              <a:buClr>
                <a:srgbClr val="434343"/>
              </a:buClr>
              <a:buSzPts val="1100"/>
              <a:buFont typeface="Ubuntu"/>
              <a:buChar char="●"/>
            </a:pPr>
            <a:r>
              <a:rPr lang="en" sz="1100" b="0" i="0" u="none" strike="noStrike" cap="none">
                <a:solidFill>
                  <a:srgbClr val="434343"/>
                </a:solidFill>
                <a:latin typeface="Ubuntu"/>
                <a:ea typeface="Ubuntu"/>
                <a:cs typeface="Ubuntu"/>
                <a:sym typeface="Ubuntu"/>
              </a:rPr>
              <a:t>61 of 88 enhanced spicules are rooted near the network field cluster. Interactions between network and IN fields are closely associated with the spicule and jet-like eruptions</a:t>
            </a:r>
            <a:endParaRPr sz="1100" b="0" i="0" u="none" strike="noStrike" cap="none">
              <a:solidFill>
                <a:srgbClr val="434343"/>
              </a:solidFill>
              <a:latin typeface="Ubuntu"/>
              <a:ea typeface="Ubuntu"/>
              <a:cs typeface="Ubuntu"/>
              <a:sym typeface="Ubuntu"/>
            </a:endParaRPr>
          </a:p>
        </p:txBody>
      </p:sp>
      <p:sp>
        <p:nvSpPr>
          <p:cNvPr id="233" name="Google Shape;233;p9"/>
          <p:cNvSpPr txBox="1"/>
          <p:nvPr/>
        </p:nvSpPr>
        <p:spPr>
          <a:xfrm>
            <a:off x="7211050" y="4341500"/>
            <a:ext cx="14352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Wang, J. et al., 2022</a:t>
            </a:r>
            <a:endParaRPr sz="1000" b="0" i="1" u="none" strike="noStrike" cap="none">
              <a:solidFill>
                <a:srgbClr val="666666"/>
              </a:solidFill>
              <a:latin typeface="Ubuntu"/>
              <a:ea typeface="Ubuntu"/>
              <a:cs typeface="Ubuntu"/>
              <a:sym typeface="Ubuntu"/>
            </a:endParaRPr>
          </a:p>
        </p:txBody>
      </p:sp>
      <p:sp>
        <p:nvSpPr>
          <p:cNvPr id="234" name="Google Shape;234;p9"/>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Magnetic Fields and Spicules near a CH</a:t>
            </a:r>
            <a:endParaRPr/>
          </a:p>
        </p:txBody>
      </p:sp>
      <p:sp>
        <p:nvSpPr>
          <p:cNvPr id="235" name="Google Shape;235;p9"/>
          <p:cNvSpPr txBox="1">
            <a:spLocks noGrp="1"/>
          </p:cNvSpPr>
          <p:nvPr>
            <p:ph type="body" idx="1"/>
          </p:nvPr>
        </p:nvSpPr>
        <p:spPr>
          <a:xfrm>
            <a:off x="1164450" y="1427975"/>
            <a:ext cx="5137200" cy="6228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200"/>
              <a:buNone/>
            </a:pP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11"/>
          <p:cNvSpPr txBox="1">
            <a:spLocks noGrp="1"/>
          </p:cNvSpPr>
          <p:nvPr>
            <p:ph type="title"/>
          </p:nvPr>
        </p:nvSpPr>
        <p:spPr>
          <a:xfrm>
            <a:off x="457200" y="1"/>
            <a:ext cx="8583300" cy="565199"/>
          </a:xfrm>
          <a:prstGeom prst="rect">
            <a:avLst/>
          </a:prstGeom>
          <a:noFill/>
          <a:ln>
            <a:noFill/>
          </a:ln>
          <a:effectLst>
            <a:outerShdw blurRad="57150" dist="19050" dir="5400000" algn="bl" rotWithShape="0">
              <a:srgbClr val="000000">
                <a:alpha val="49411"/>
              </a:srgbClr>
            </a:outerShdw>
          </a:effectLst>
        </p:spPr>
        <p:txBody>
          <a:bodyPr spcFirstLastPara="1" wrap="square" lIns="91425" tIns="91425" rIns="91425" bIns="91425" anchor="b" anchorCtr="0">
            <a:noAutofit/>
          </a:bodyPr>
          <a:lstStyle/>
          <a:p>
            <a:pPr marL="0" lvl="0" indent="0" algn="l" rtl="0">
              <a:lnSpc>
                <a:spcPct val="100000"/>
              </a:lnSpc>
              <a:spcBef>
                <a:spcPts val="0"/>
              </a:spcBef>
              <a:spcAft>
                <a:spcPts val="0"/>
              </a:spcAft>
              <a:buClr>
                <a:srgbClr val="434343"/>
              </a:buClr>
              <a:buSzPts val="3600"/>
              <a:buNone/>
            </a:pPr>
            <a:r>
              <a:rPr lang="en" sz="2800">
                <a:solidFill>
                  <a:srgbClr val="D9D9D9"/>
                </a:solidFill>
              </a:rPr>
              <a:t>Microfilament Eruptions?</a:t>
            </a:r>
            <a:endParaRPr sz="2800">
              <a:solidFill>
                <a:srgbClr val="D9D9D9"/>
              </a:solidFill>
            </a:endParaRPr>
          </a:p>
        </p:txBody>
      </p:sp>
      <p:sp>
        <p:nvSpPr>
          <p:cNvPr id="241" name="Google Shape;241;p11"/>
          <p:cNvSpPr txBox="1">
            <a:spLocks noGrp="1"/>
          </p:cNvSpPr>
          <p:nvPr>
            <p:ph type="body" idx="1"/>
          </p:nvPr>
        </p:nvSpPr>
        <p:spPr>
          <a:xfrm>
            <a:off x="280392" y="4001716"/>
            <a:ext cx="8583300" cy="983400"/>
          </a:xfrm>
          <a:prstGeom prst="rect">
            <a:avLst/>
          </a:prstGeom>
          <a:noFill/>
          <a:ln>
            <a:noFill/>
          </a:ln>
          <a:effectLst>
            <a:outerShdw blurRad="57150" dist="19050" dir="5400000" algn="bl" rotWithShape="0">
              <a:srgbClr val="000000">
                <a:alpha val="49411"/>
              </a:srgbClr>
            </a:outerShdw>
          </a:effectLst>
        </p:spPr>
        <p:txBody>
          <a:bodyPr spcFirstLastPara="1" wrap="square" lIns="91425" tIns="91425" rIns="91425" bIns="91425" anchor="t" anchorCtr="0">
            <a:noAutofit/>
          </a:bodyPr>
          <a:lstStyle/>
          <a:p>
            <a:pPr marL="139700" lvl="0" indent="0" algn="just" rtl="0">
              <a:lnSpc>
                <a:spcPct val="100000"/>
              </a:lnSpc>
              <a:spcBef>
                <a:spcPts val="600"/>
              </a:spcBef>
              <a:spcAft>
                <a:spcPts val="0"/>
              </a:spcAft>
              <a:buSzPts val="1400"/>
              <a:buNone/>
            </a:pPr>
            <a:r>
              <a:rPr lang="en">
                <a:solidFill>
                  <a:srgbClr val="595959"/>
                </a:solidFill>
              </a:rPr>
              <a:t>Spicules may be scaled-down versions of coronal jets that form via eruption of a microfilament flux rope built and triggered by canceling opposite-polarity magnetic fields.</a:t>
            </a:r>
            <a:endParaRPr/>
          </a:p>
        </p:txBody>
      </p:sp>
      <p:sp>
        <p:nvSpPr>
          <p:cNvPr id="242" name="Google Shape;242;p11"/>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20</a:t>
            </a:fld>
            <a:endParaRPr/>
          </a:p>
        </p:txBody>
      </p:sp>
      <p:pic>
        <p:nvPicPr>
          <p:cNvPr id="243" name="Google Shape;243;p11"/>
          <p:cNvPicPr preferRelativeResize="0"/>
          <p:nvPr/>
        </p:nvPicPr>
        <p:blipFill rotWithShape="1">
          <a:blip r:embed="rId3">
            <a:alphaModFix/>
          </a:blip>
          <a:srcRect l="9836" t="10987" r="12523" b="20212"/>
          <a:stretch/>
        </p:blipFill>
        <p:spPr>
          <a:xfrm>
            <a:off x="329920" y="735534"/>
            <a:ext cx="6552946" cy="3266182"/>
          </a:xfrm>
          <a:prstGeom prst="rect">
            <a:avLst/>
          </a:prstGeom>
          <a:noFill/>
          <a:ln>
            <a:noFill/>
          </a:ln>
          <a:effectLst>
            <a:outerShdw blurRad="50800" dist="38100" dir="2700000" algn="tl" rotWithShape="0">
              <a:srgbClr val="000000">
                <a:alpha val="40000"/>
              </a:srgbClr>
            </a:outerShdw>
          </a:effectLst>
        </p:spPr>
      </p:pic>
      <p:pic>
        <p:nvPicPr>
          <p:cNvPr id="244" name="Google Shape;244;p11" descr="A close up of a map&#10;&#10;Description automatically generated"/>
          <p:cNvPicPr preferRelativeResize="0"/>
          <p:nvPr/>
        </p:nvPicPr>
        <p:blipFill rotWithShape="1">
          <a:blip r:embed="rId4">
            <a:alphaModFix/>
          </a:blip>
          <a:srcRect/>
          <a:stretch/>
        </p:blipFill>
        <p:spPr>
          <a:xfrm>
            <a:off x="5614520" y="735525"/>
            <a:ext cx="3363820" cy="2105751"/>
          </a:xfrm>
          <a:prstGeom prst="rect">
            <a:avLst/>
          </a:prstGeom>
          <a:noFill/>
          <a:ln>
            <a:noFill/>
          </a:ln>
          <a:effectLst>
            <a:outerShdw blurRad="292100" dist="139700" dir="2700000" algn="tl" rotWithShape="0">
              <a:srgbClr val="333333">
                <a:alpha val="64705"/>
              </a:srgbClr>
            </a:outerShdw>
          </a:effectLst>
        </p:spPr>
      </p:pic>
      <p:sp>
        <p:nvSpPr>
          <p:cNvPr id="245" name="Google Shape;245;p11"/>
          <p:cNvSpPr txBox="1"/>
          <p:nvPr/>
        </p:nvSpPr>
        <p:spPr>
          <a:xfrm>
            <a:off x="7368163" y="4428739"/>
            <a:ext cx="1549593" cy="338524"/>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Sterling et al., 2020</a:t>
            </a:r>
            <a:endParaRPr sz="1000" b="0" i="1" u="none" strike="noStrike" cap="none">
              <a:solidFill>
                <a:srgbClr val="666666"/>
              </a:solidFill>
              <a:latin typeface="Ubuntu"/>
              <a:ea typeface="Ubuntu"/>
              <a:cs typeface="Ubuntu"/>
              <a:sym typeface="Ubuntu"/>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12"/>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Magnetic Field Configuration </a:t>
            </a:r>
            <a:endParaRPr/>
          </a:p>
        </p:txBody>
      </p:sp>
      <p:sp>
        <p:nvSpPr>
          <p:cNvPr id="251" name="Google Shape;251;p12"/>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21</a:t>
            </a:fld>
            <a:endParaRPr/>
          </a:p>
        </p:txBody>
      </p:sp>
      <p:pic>
        <p:nvPicPr>
          <p:cNvPr id="252" name="Google Shape;252;p12"/>
          <p:cNvPicPr preferRelativeResize="0"/>
          <p:nvPr/>
        </p:nvPicPr>
        <p:blipFill rotWithShape="1">
          <a:blip r:embed="rId3">
            <a:alphaModFix/>
          </a:blip>
          <a:srcRect/>
          <a:stretch/>
        </p:blipFill>
        <p:spPr>
          <a:xfrm>
            <a:off x="323675" y="805375"/>
            <a:ext cx="3243566" cy="3258950"/>
          </a:xfrm>
          <a:prstGeom prst="rect">
            <a:avLst/>
          </a:prstGeom>
          <a:noFill/>
          <a:ln>
            <a:noFill/>
          </a:ln>
          <a:effectLst>
            <a:outerShdw blurRad="57150" dist="19050" dir="5400000" algn="bl" rotWithShape="0">
              <a:srgbClr val="000000">
                <a:alpha val="49803"/>
              </a:srgbClr>
            </a:outerShdw>
          </a:effectLst>
        </p:spPr>
      </p:pic>
      <p:pic>
        <p:nvPicPr>
          <p:cNvPr id="253" name="Google Shape;253;p12"/>
          <p:cNvPicPr preferRelativeResize="0"/>
          <p:nvPr/>
        </p:nvPicPr>
        <p:blipFill rotWithShape="1">
          <a:blip r:embed="rId4">
            <a:alphaModFix/>
          </a:blip>
          <a:srcRect/>
          <a:stretch/>
        </p:blipFill>
        <p:spPr>
          <a:xfrm>
            <a:off x="3622001" y="805373"/>
            <a:ext cx="3253824" cy="3258950"/>
          </a:xfrm>
          <a:prstGeom prst="rect">
            <a:avLst/>
          </a:prstGeom>
          <a:noFill/>
          <a:ln>
            <a:noFill/>
          </a:ln>
          <a:effectLst>
            <a:outerShdw blurRad="57150" dist="19050" dir="5400000" algn="bl" rotWithShape="0">
              <a:srgbClr val="000000">
                <a:alpha val="49803"/>
              </a:srgbClr>
            </a:outerShdw>
          </a:effectLst>
        </p:spPr>
      </p:pic>
      <p:sp>
        <p:nvSpPr>
          <p:cNvPr id="254" name="Google Shape;254;p12"/>
          <p:cNvSpPr txBox="1">
            <a:spLocks noGrp="1"/>
          </p:cNvSpPr>
          <p:nvPr>
            <p:ph type="body" idx="1"/>
          </p:nvPr>
        </p:nvSpPr>
        <p:spPr>
          <a:xfrm>
            <a:off x="6993925" y="1487900"/>
            <a:ext cx="2012400" cy="18012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noAutofit/>
          </a:bodyPr>
          <a:lstStyle/>
          <a:p>
            <a:pPr marL="0" lvl="0" indent="0" algn="just" rtl="0">
              <a:lnSpc>
                <a:spcPct val="100000"/>
              </a:lnSpc>
              <a:spcBef>
                <a:spcPts val="600"/>
              </a:spcBef>
              <a:spcAft>
                <a:spcPts val="0"/>
              </a:spcAft>
              <a:buSzPts val="1200"/>
              <a:buNone/>
            </a:pPr>
            <a:r>
              <a:rPr lang="en" sz="1100"/>
              <a:t>Analysis of a series of LOS magnetograms and potential field extrapolation showed that there are regions that consistently exhibit changes in loop connectivity, while other vast areas do not show such changes. </a:t>
            </a:r>
            <a:endParaRPr sz="1100"/>
          </a:p>
        </p:txBody>
      </p:sp>
      <p:sp>
        <p:nvSpPr>
          <p:cNvPr id="255" name="Google Shape;255;p12"/>
          <p:cNvSpPr txBox="1"/>
          <p:nvPr/>
        </p:nvSpPr>
        <p:spPr>
          <a:xfrm>
            <a:off x="543875" y="4092463"/>
            <a:ext cx="8209200" cy="581700"/>
          </a:xfrm>
          <a:prstGeom prst="rect">
            <a:avLst/>
          </a:prstGeom>
          <a:noFill/>
          <a:ln>
            <a:noFill/>
          </a:ln>
          <a:effectLst>
            <a:outerShdw blurRad="57150" dist="19050" dir="5400000" algn="bl" rotWithShape="0">
              <a:srgbClr val="000000">
                <a:alpha val="50000"/>
              </a:srgbClr>
            </a:outerShdw>
          </a:effectLst>
        </p:spPr>
        <p:txBody>
          <a:bodyPr spcFirstLastPara="1" wrap="square" lIns="91425" tIns="91425" rIns="91425" bIns="91425" anchor="t" anchorCtr="0">
            <a:spAutoFit/>
          </a:bodyPr>
          <a:lstStyle/>
          <a:p>
            <a:pPr marL="177800" lvl="0" indent="0" algn="just" rtl="0">
              <a:lnSpc>
                <a:spcPct val="114999"/>
              </a:lnSpc>
              <a:spcBef>
                <a:spcPts val="1200"/>
              </a:spcBef>
              <a:spcAft>
                <a:spcPts val="0"/>
              </a:spcAft>
              <a:buNone/>
            </a:pPr>
            <a:r>
              <a:rPr lang="en" sz="1200" i="1">
                <a:solidFill>
                  <a:srgbClr val="434343"/>
                </a:solidFill>
                <a:latin typeface="Ubuntu"/>
                <a:ea typeface="Ubuntu"/>
                <a:cs typeface="Ubuntu"/>
                <a:sym typeface="Ubuntu"/>
              </a:rPr>
              <a:t>Left: cumulative plot of all lines that i) closed (green), ii) “jumped” field lines (purple); iii) “opened” at a given pixel (red). Right: the same lines plus open field lines (blue) that did not show any status change described above.</a:t>
            </a:r>
            <a:endParaRPr sz="1200" i="1">
              <a:solidFill>
                <a:srgbClr val="434343"/>
              </a:solidFill>
              <a:latin typeface="Ubuntu"/>
              <a:ea typeface="Ubuntu"/>
              <a:cs typeface="Ubuntu"/>
              <a:sym typeface="Ubuntu"/>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g2ef87b2830e_0_0"/>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20"/>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a:t>Topological Features and RBEs</a:t>
            </a:r>
            <a:endParaRPr/>
          </a:p>
        </p:txBody>
      </p:sp>
      <p:sp>
        <p:nvSpPr>
          <p:cNvPr id="261" name="Google Shape;261;g2ef87b2830e_0_0"/>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22</a:t>
            </a:fld>
            <a:endParaRPr/>
          </a:p>
        </p:txBody>
      </p:sp>
      <p:pic>
        <p:nvPicPr>
          <p:cNvPr id="262" name="Google Shape;262;g2ef87b2830e_0_0"/>
          <p:cNvPicPr preferRelativeResize="0"/>
          <p:nvPr/>
        </p:nvPicPr>
        <p:blipFill rotWithShape="1">
          <a:blip r:embed="rId3">
            <a:alphaModFix/>
          </a:blip>
          <a:srcRect/>
          <a:stretch/>
        </p:blipFill>
        <p:spPr>
          <a:xfrm>
            <a:off x="576975" y="783350"/>
            <a:ext cx="2997324" cy="2997324"/>
          </a:xfrm>
          <a:prstGeom prst="rect">
            <a:avLst/>
          </a:prstGeom>
          <a:noFill/>
          <a:ln>
            <a:noFill/>
          </a:ln>
          <a:effectLst>
            <a:outerShdw blurRad="57150" dist="19050" dir="5400000" algn="bl" rotWithShape="0">
              <a:srgbClr val="000000">
                <a:alpha val="49800"/>
              </a:srgbClr>
            </a:outerShdw>
          </a:effectLst>
        </p:spPr>
      </p:pic>
      <p:pic>
        <p:nvPicPr>
          <p:cNvPr id="263" name="Google Shape;263;g2ef87b2830e_0_0"/>
          <p:cNvPicPr preferRelativeResize="0"/>
          <p:nvPr/>
        </p:nvPicPr>
        <p:blipFill rotWithShape="1">
          <a:blip r:embed="rId4">
            <a:alphaModFix/>
          </a:blip>
          <a:srcRect/>
          <a:stretch/>
        </p:blipFill>
        <p:spPr>
          <a:xfrm>
            <a:off x="3669529" y="783350"/>
            <a:ext cx="2981406" cy="2997324"/>
          </a:xfrm>
          <a:prstGeom prst="rect">
            <a:avLst/>
          </a:prstGeom>
          <a:noFill/>
          <a:ln>
            <a:noFill/>
          </a:ln>
          <a:effectLst>
            <a:outerShdw blurRad="57150" dist="19050" dir="5400000" algn="bl" rotWithShape="0">
              <a:srgbClr val="000000">
                <a:alpha val="49800"/>
              </a:srgbClr>
            </a:outerShdw>
          </a:effectLst>
        </p:spPr>
      </p:pic>
      <p:sp>
        <p:nvSpPr>
          <p:cNvPr id="264" name="Google Shape;264;g2ef87b2830e_0_0"/>
          <p:cNvSpPr txBox="1">
            <a:spLocks noGrp="1"/>
          </p:cNvSpPr>
          <p:nvPr>
            <p:ph type="body" idx="1"/>
          </p:nvPr>
        </p:nvSpPr>
        <p:spPr>
          <a:xfrm>
            <a:off x="6789875" y="713000"/>
            <a:ext cx="2254200" cy="1488900"/>
          </a:xfrm>
          <a:prstGeom prst="rect">
            <a:avLst/>
          </a:prstGeom>
          <a:noFill/>
          <a:ln>
            <a:noFill/>
          </a:ln>
          <a:effectLst>
            <a:outerShdw blurRad="57150" dist="19050" dir="5400000" algn="bl" rotWithShape="0">
              <a:srgbClr val="000000">
                <a:alpha val="49020"/>
              </a:srgbClr>
            </a:outerShdw>
          </a:effectLst>
        </p:spPr>
        <p:txBody>
          <a:bodyPr spcFirstLastPara="1" wrap="square" lIns="91425" tIns="91425" rIns="91425" bIns="91425" anchor="t" anchorCtr="0">
            <a:noAutofit/>
          </a:bodyPr>
          <a:lstStyle/>
          <a:p>
            <a:pPr marL="0" lvl="0" indent="0" algn="l" rtl="0">
              <a:lnSpc>
                <a:spcPct val="150000"/>
              </a:lnSpc>
              <a:spcBef>
                <a:spcPts val="600"/>
              </a:spcBef>
              <a:spcAft>
                <a:spcPts val="0"/>
              </a:spcAft>
              <a:buSzPts val="1200"/>
              <a:buNone/>
            </a:pPr>
            <a:r>
              <a:rPr lang="en" sz="1100"/>
              <a:t>The photospheric footprint of the separatix between open and closed loop systems well matches the roots of RBEs/RREs.</a:t>
            </a:r>
            <a:endParaRPr sz="1100"/>
          </a:p>
        </p:txBody>
      </p:sp>
      <p:sp>
        <p:nvSpPr>
          <p:cNvPr id="265" name="Google Shape;265;g2ef87b2830e_0_0"/>
          <p:cNvSpPr txBox="1"/>
          <p:nvPr/>
        </p:nvSpPr>
        <p:spPr>
          <a:xfrm>
            <a:off x="408100" y="3743300"/>
            <a:ext cx="8450400" cy="923400"/>
          </a:xfrm>
          <a:prstGeom prst="rect">
            <a:avLst/>
          </a:prstGeom>
          <a:noFill/>
          <a:ln>
            <a:noFill/>
          </a:ln>
          <a:effectLst>
            <a:outerShdw blurRad="57150" dist="19050" dir="5400000" algn="bl" rotWithShape="0">
              <a:srgbClr val="000000">
                <a:alpha val="50000"/>
              </a:srgbClr>
            </a:outerShdw>
          </a:effectLst>
        </p:spPr>
        <p:txBody>
          <a:bodyPr spcFirstLastPara="1" wrap="square" lIns="91425" tIns="91425" rIns="91425" bIns="91425" anchor="t" anchorCtr="0">
            <a:spAutoFit/>
          </a:bodyPr>
          <a:lstStyle/>
          <a:p>
            <a:pPr marL="158750" lvl="0" indent="0" algn="just" rtl="0">
              <a:spcBef>
                <a:spcPts val="0"/>
              </a:spcBef>
              <a:spcAft>
                <a:spcPts val="0"/>
              </a:spcAft>
              <a:buNone/>
            </a:pPr>
            <a:r>
              <a:rPr lang="en" sz="1200" i="1">
                <a:solidFill>
                  <a:srgbClr val="434343"/>
                </a:solidFill>
                <a:latin typeface="Ubuntu"/>
                <a:ea typeface="Ubuntu"/>
                <a:cs typeface="Ubuntu"/>
                <a:sym typeface="Ubuntu"/>
              </a:rPr>
              <a:t>Left: q-map calculated from the 18:59 UT extrapolated set. The blue and red shades indicate underlying polarity of LOS magnetic fields, while the yellow and green areas indicate patches with open field lines. The red contour highlights the boundary between open and closed field lines. Right: the average Hα-0.08 nm image with a red contour that is the same as in the left panel.</a:t>
            </a:r>
            <a:endParaRPr sz="1200" i="1">
              <a:solidFill>
                <a:srgbClr val="434343"/>
              </a:solidFill>
              <a:latin typeface="Ubuntu"/>
              <a:ea typeface="Ubuntu"/>
              <a:cs typeface="Ubuntu"/>
              <a:sym typeface="Ubuntu"/>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10"/>
          <p:cNvSpPr txBox="1">
            <a:spLocks noGrp="1"/>
          </p:cNvSpPr>
          <p:nvPr>
            <p:ph type="title"/>
          </p:nvPr>
        </p:nvSpPr>
        <p:spPr>
          <a:xfrm>
            <a:off x="457200" y="1"/>
            <a:ext cx="8583300" cy="583199"/>
          </a:xfrm>
          <a:prstGeom prst="rect">
            <a:avLst/>
          </a:prstGeom>
          <a:noFill/>
          <a:ln>
            <a:noFill/>
          </a:ln>
          <a:effectLst>
            <a:outerShdw blurRad="57150" dist="19050" dir="5400000" algn="bl" rotWithShape="0">
              <a:srgbClr val="000000">
                <a:alpha val="49411"/>
              </a:srgbClr>
            </a:outerShdw>
          </a:effectLst>
        </p:spPr>
        <p:txBody>
          <a:bodyPr spcFirstLastPara="1" wrap="square" lIns="91425" tIns="91425" rIns="91425" bIns="91425" anchor="b" anchorCtr="0">
            <a:noAutofit/>
          </a:bodyPr>
          <a:lstStyle/>
          <a:p>
            <a:pPr marL="0" lvl="0" indent="0" algn="l" rtl="0">
              <a:lnSpc>
                <a:spcPct val="100000"/>
              </a:lnSpc>
              <a:spcBef>
                <a:spcPts val="0"/>
              </a:spcBef>
              <a:spcAft>
                <a:spcPts val="0"/>
              </a:spcAft>
              <a:buClr>
                <a:srgbClr val="434343"/>
              </a:buClr>
              <a:buSzPts val="3600"/>
              <a:buNone/>
            </a:pPr>
            <a:r>
              <a:rPr lang="en" sz="2800">
                <a:solidFill>
                  <a:srgbClr val="D9D9D9"/>
                </a:solidFill>
              </a:rPr>
              <a:t>Splitting RBEs</a:t>
            </a:r>
            <a:r>
              <a:rPr lang="en" sz="2800"/>
              <a:t> </a:t>
            </a:r>
            <a:endParaRPr sz="2800"/>
          </a:p>
        </p:txBody>
      </p:sp>
      <p:sp>
        <p:nvSpPr>
          <p:cNvPr id="271" name="Google Shape;271;p10"/>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23</a:t>
            </a:fld>
            <a:endParaRPr/>
          </a:p>
        </p:txBody>
      </p:sp>
      <p:pic>
        <p:nvPicPr>
          <p:cNvPr id="272" name="Google Shape;272;p10" descr="A picture containing chart&#10;&#10;Description automatically generated"/>
          <p:cNvPicPr preferRelativeResize="0"/>
          <p:nvPr/>
        </p:nvPicPr>
        <p:blipFill rotWithShape="1">
          <a:blip r:embed="rId3">
            <a:alphaModFix/>
          </a:blip>
          <a:srcRect l="685" t="458" r="1100" b="66580"/>
          <a:stretch/>
        </p:blipFill>
        <p:spPr>
          <a:xfrm>
            <a:off x="392859" y="746759"/>
            <a:ext cx="2000821" cy="2090041"/>
          </a:xfrm>
          <a:prstGeom prst="rect">
            <a:avLst/>
          </a:prstGeom>
          <a:noFill/>
          <a:ln>
            <a:noFill/>
          </a:ln>
          <a:effectLst>
            <a:outerShdw blurRad="50800" dist="38100" dir="2700000" algn="tl" rotWithShape="0">
              <a:srgbClr val="000000">
                <a:alpha val="40000"/>
              </a:srgbClr>
            </a:outerShdw>
          </a:effectLst>
        </p:spPr>
      </p:pic>
      <p:pic>
        <p:nvPicPr>
          <p:cNvPr id="273" name="Google Shape;273;p10" descr="A picture containing chart&#10;&#10;Description automatically generated"/>
          <p:cNvPicPr preferRelativeResize="0"/>
          <p:nvPr/>
        </p:nvPicPr>
        <p:blipFill rotWithShape="1">
          <a:blip r:embed="rId3">
            <a:alphaModFix/>
          </a:blip>
          <a:srcRect l="826" t="33407" r="1238" b="33527"/>
          <a:stretch/>
        </p:blipFill>
        <p:spPr>
          <a:xfrm>
            <a:off x="2526100" y="746758"/>
            <a:ext cx="2000822" cy="2090041"/>
          </a:xfrm>
          <a:prstGeom prst="rect">
            <a:avLst/>
          </a:prstGeom>
          <a:noFill/>
          <a:ln>
            <a:noFill/>
          </a:ln>
          <a:effectLst>
            <a:outerShdw blurRad="50800" dist="38100" dir="2700000" algn="tl" rotWithShape="0">
              <a:srgbClr val="000000">
                <a:alpha val="40000"/>
              </a:srgbClr>
            </a:outerShdw>
          </a:effectLst>
        </p:spPr>
      </p:pic>
      <p:sp>
        <p:nvSpPr>
          <p:cNvPr id="274" name="Google Shape;274;p10"/>
          <p:cNvSpPr txBox="1"/>
          <p:nvPr/>
        </p:nvSpPr>
        <p:spPr>
          <a:xfrm>
            <a:off x="392850" y="2806025"/>
            <a:ext cx="8751300" cy="676500"/>
          </a:xfrm>
          <a:prstGeom prst="rect">
            <a:avLst/>
          </a:prstGeom>
          <a:noFill/>
          <a:ln>
            <a:noFill/>
          </a:ln>
          <a:effectLst>
            <a:outerShdw blurRad="57150" dist="19050" dir="5400000" algn="bl" rotWithShape="0">
              <a:srgbClr val="000000">
                <a:alpha val="49411"/>
              </a:srgbClr>
            </a:outerShdw>
          </a:effectLst>
        </p:spPr>
        <p:txBody>
          <a:bodyPr spcFirstLastPara="1" wrap="square" lIns="91425" tIns="91425" rIns="91425" bIns="91425" anchor="t" anchorCtr="0">
            <a:noAutofit/>
          </a:bodyPr>
          <a:lstStyle/>
          <a:p>
            <a:pPr marL="139700" marR="0" lvl="0" indent="0" algn="l" rtl="0">
              <a:lnSpc>
                <a:spcPct val="100000"/>
              </a:lnSpc>
              <a:spcBef>
                <a:spcPts val="600"/>
              </a:spcBef>
              <a:spcAft>
                <a:spcPts val="0"/>
              </a:spcAft>
              <a:buNone/>
            </a:pPr>
            <a:r>
              <a:rPr lang="en" sz="1100" b="0" i="0" u="none" strike="noStrike" cap="none">
                <a:solidFill>
                  <a:srgbClr val="434343"/>
                </a:solidFill>
                <a:latin typeface="Ubuntu"/>
                <a:ea typeface="Ubuntu"/>
                <a:cs typeface="Ubuntu"/>
                <a:sym typeface="Ubuntu"/>
              </a:rPr>
              <a:t>Inverted “Y/V” pattern                           Peeling off new strands                         Broken RBEs pattern               Ballooning (RBE displacement </a:t>
            </a:r>
            <a:endParaRPr sz="1100" b="0" i="0" u="none" strike="noStrike" cap="none">
              <a:solidFill>
                <a:srgbClr val="434343"/>
              </a:solidFill>
              <a:latin typeface="Ubuntu"/>
              <a:ea typeface="Ubuntu"/>
              <a:cs typeface="Ubuntu"/>
              <a:sym typeface="Ubuntu"/>
            </a:endParaRPr>
          </a:p>
          <a:p>
            <a:pPr marL="139700" marR="0" lvl="0" indent="0" algn="l" rtl="0">
              <a:lnSpc>
                <a:spcPct val="100000"/>
              </a:lnSpc>
              <a:spcBef>
                <a:spcPts val="600"/>
              </a:spcBef>
              <a:spcAft>
                <a:spcPts val="0"/>
              </a:spcAft>
              <a:buNone/>
            </a:pPr>
            <a:r>
              <a:rPr lang="en" sz="1100" b="0" i="0" u="none" strike="noStrike" cap="none">
                <a:solidFill>
                  <a:srgbClr val="434343"/>
                </a:solidFill>
                <a:latin typeface="Ubuntu"/>
                <a:ea typeface="Ubuntu"/>
                <a:cs typeface="Ubuntu"/>
                <a:sym typeface="Ubuntu"/>
              </a:rPr>
              <a:t>                                                                                      (25km/s)                                                                                                        at 30-50 km/s rate)</a:t>
            </a:r>
            <a:endParaRPr sz="1100" b="0" i="1" u="none" strike="noStrike" cap="none">
              <a:solidFill>
                <a:srgbClr val="000000"/>
              </a:solidFill>
              <a:latin typeface="Ubuntu"/>
              <a:ea typeface="Ubuntu"/>
              <a:cs typeface="Ubuntu"/>
              <a:sym typeface="Ubuntu"/>
            </a:endParaRPr>
          </a:p>
        </p:txBody>
      </p:sp>
      <p:sp>
        <p:nvSpPr>
          <p:cNvPr id="275" name="Google Shape;275;p10"/>
          <p:cNvSpPr txBox="1"/>
          <p:nvPr/>
        </p:nvSpPr>
        <p:spPr>
          <a:xfrm>
            <a:off x="7368163" y="4428739"/>
            <a:ext cx="1549593" cy="338524"/>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1" u="none" strike="noStrike" cap="none">
                <a:solidFill>
                  <a:srgbClr val="666666"/>
                </a:solidFill>
                <a:latin typeface="Ubuntu"/>
                <a:ea typeface="Ubuntu"/>
                <a:cs typeface="Ubuntu"/>
                <a:sym typeface="Ubuntu"/>
              </a:rPr>
              <a:t>Yurchyshyn et al., 2020</a:t>
            </a:r>
            <a:endParaRPr sz="1000" b="0" i="1" u="none" strike="noStrike" cap="none">
              <a:solidFill>
                <a:srgbClr val="666666"/>
              </a:solidFill>
              <a:latin typeface="Ubuntu"/>
              <a:ea typeface="Ubuntu"/>
              <a:cs typeface="Ubuntu"/>
              <a:sym typeface="Ubuntu"/>
            </a:endParaRPr>
          </a:p>
        </p:txBody>
      </p:sp>
      <p:pic>
        <p:nvPicPr>
          <p:cNvPr id="276" name="Google Shape;276;p10" descr="A picture containing plant, grass&#10;&#10;Description automatically generated"/>
          <p:cNvPicPr preferRelativeResize="0"/>
          <p:nvPr/>
        </p:nvPicPr>
        <p:blipFill rotWithShape="1">
          <a:blip r:embed="rId4">
            <a:alphaModFix/>
          </a:blip>
          <a:srcRect l="959" t="335" r="1409" b="66609"/>
          <a:stretch/>
        </p:blipFill>
        <p:spPr>
          <a:xfrm>
            <a:off x="4704422" y="746758"/>
            <a:ext cx="2000821" cy="2102640"/>
          </a:xfrm>
          <a:prstGeom prst="rect">
            <a:avLst/>
          </a:prstGeom>
          <a:noFill/>
          <a:ln>
            <a:noFill/>
          </a:ln>
          <a:effectLst>
            <a:outerShdw blurRad="50800" dist="38100" dir="2700000" algn="tl" rotWithShape="0">
              <a:srgbClr val="000000">
                <a:alpha val="40000"/>
              </a:srgbClr>
            </a:outerShdw>
          </a:effectLst>
        </p:spPr>
      </p:pic>
      <p:pic>
        <p:nvPicPr>
          <p:cNvPr id="277" name="Google Shape;277;p10" descr="A picture containing plant, grass&#10;&#10;Description automatically generated"/>
          <p:cNvPicPr preferRelativeResize="0"/>
          <p:nvPr/>
        </p:nvPicPr>
        <p:blipFill rotWithShape="1">
          <a:blip r:embed="rId4">
            <a:alphaModFix/>
          </a:blip>
          <a:srcRect l="906" t="66255" r="1635" b="384"/>
          <a:stretch/>
        </p:blipFill>
        <p:spPr>
          <a:xfrm>
            <a:off x="6871856" y="734159"/>
            <a:ext cx="2000821" cy="2102640"/>
          </a:xfrm>
          <a:prstGeom prst="rect">
            <a:avLst/>
          </a:prstGeom>
          <a:noFill/>
          <a:ln>
            <a:noFill/>
          </a:ln>
          <a:effectLst>
            <a:outerShdw blurRad="50800" dist="38100" dir="2700000" algn="tl" rotWithShape="0">
              <a:srgbClr val="000000">
                <a:alpha val="40000"/>
              </a:srgbClr>
            </a:outerShdw>
          </a:effectLst>
        </p:spPr>
      </p:pic>
      <p:sp>
        <p:nvSpPr>
          <p:cNvPr id="278" name="Google Shape;278;p10"/>
          <p:cNvSpPr txBox="1">
            <a:spLocks noGrp="1"/>
          </p:cNvSpPr>
          <p:nvPr>
            <p:ph type="body" idx="1"/>
          </p:nvPr>
        </p:nvSpPr>
        <p:spPr>
          <a:xfrm>
            <a:off x="327720" y="3585836"/>
            <a:ext cx="8682121" cy="1141506"/>
          </a:xfrm>
          <a:prstGeom prst="rect">
            <a:avLst/>
          </a:prstGeom>
          <a:noFill/>
          <a:ln>
            <a:noFill/>
          </a:ln>
          <a:effectLst>
            <a:outerShdw blurRad="57150" dist="19050" dir="5400000" algn="bl" rotWithShape="0">
              <a:srgbClr val="000000">
                <a:alpha val="49411"/>
              </a:srgbClr>
            </a:outerShdw>
          </a:effectLst>
        </p:spPr>
        <p:txBody>
          <a:bodyPr spcFirstLastPara="1" wrap="square" lIns="91425" tIns="91425" rIns="91425" bIns="91425" anchor="t" anchorCtr="0">
            <a:noAutofit/>
          </a:bodyPr>
          <a:lstStyle/>
          <a:p>
            <a:pPr marL="285750" lvl="0" indent="-279400" algn="l" rtl="0">
              <a:lnSpc>
                <a:spcPct val="100000"/>
              </a:lnSpc>
              <a:spcBef>
                <a:spcPts val="600"/>
              </a:spcBef>
              <a:spcAft>
                <a:spcPts val="0"/>
              </a:spcAft>
              <a:buSzPts val="1300"/>
              <a:buChar char="●"/>
            </a:pPr>
            <a:r>
              <a:rPr lang="en" sz="1300"/>
              <a:t>Various patterns of RBE evolution were observed, which are not consistent with evolution of jets</a:t>
            </a:r>
            <a:endParaRPr sz="1300"/>
          </a:p>
          <a:p>
            <a:pPr marL="285750" lvl="0" indent="-196850" algn="l" rtl="0">
              <a:lnSpc>
                <a:spcPct val="100000"/>
              </a:lnSpc>
              <a:spcBef>
                <a:spcPts val="600"/>
              </a:spcBef>
              <a:spcAft>
                <a:spcPts val="0"/>
              </a:spcAft>
              <a:buSzPts val="1400"/>
              <a:buNone/>
            </a:pPr>
            <a:endParaRPr sz="1300"/>
          </a:p>
          <a:p>
            <a:pPr marL="285750" lvl="0" indent="-279400" algn="l" rtl="0">
              <a:lnSpc>
                <a:spcPct val="100000"/>
              </a:lnSpc>
              <a:spcBef>
                <a:spcPts val="600"/>
              </a:spcBef>
              <a:spcAft>
                <a:spcPts val="0"/>
              </a:spcAft>
              <a:buSzPts val="1300"/>
              <a:buChar char="●"/>
            </a:pPr>
            <a:r>
              <a:rPr lang="en" sz="1300"/>
              <a:t>RBEs evolve (split, extend downward, become diffuse) on a time scale of several seconds. Manifestation of “Parker’s” reconnection occurring along the length of the loop?</a:t>
            </a:r>
            <a:endParaRPr sz="1300"/>
          </a:p>
        </p:txBody>
      </p:sp>
      <p:sp>
        <p:nvSpPr>
          <p:cNvPr id="279" name="Google Shape;279;p10"/>
          <p:cNvSpPr txBox="1"/>
          <p:nvPr/>
        </p:nvSpPr>
        <p:spPr>
          <a:xfrm>
            <a:off x="2986213" y="420900"/>
            <a:ext cx="3293100" cy="354000"/>
          </a:xfrm>
          <a:prstGeom prst="rect">
            <a:avLst/>
          </a:prstGeom>
          <a:noFill/>
          <a:ln>
            <a:noFill/>
          </a:ln>
        </p:spPr>
        <p:txBody>
          <a:bodyPr spcFirstLastPara="1" wrap="square" lIns="91425" tIns="91425" rIns="91425" bIns="91425" anchor="t" anchorCtr="0">
            <a:spAutoFit/>
          </a:bodyPr>
          <a:lstStyle/>
          <a:p>
            <a:pPr marL="0" lvl="0" indent="0" algn="l" rtl="0">
              <a:spcBef>
                <a:spcPts val="600"/>
              </a:spcBef>
              <a:spcAft>
                <a:spcPts val="0"/>
              </a:spcAft>
              <a:buNone/>
            </a:pPr>
            <a:r>
              <a:rPr lang="en" sz="1100" i="1">
                <a:solidFill>
                  <a:srgbClr val="434343"/>
                </a:solidFill>
                <a:latin typeface="Ubuntu"/>
                <a:ea typeface="Ubuntu"/>
                <a:cs typeface="Ubuntu"/>
                <a:sym typeface="Ubuntu"/>
              </a:rPr>
              <a:t>time stamp format: min:sec; tick marks at 0.2 Mm </a:t>
            </a:r>
            <a:endParaRPr sz="1100" i="1">
              <a:solidFill>
                <a:schemeClr val="dk1"/>
              </a:solidFill>
              <a:latin typeface="Ubuntu"/>
              <a:ea typeface="Ubuntu"/>
              <a:cs typeface="Ubuntu"/>
              <a:sym typeface="Ubuntu"/>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g2ee8117dc26_0_137"/>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24</a:t>
            </a:fld>
            <a:endParaRPr/>
          </a:p>
        </p:txBody>
      </p:sp>
      <p:sp>
        <p:nvSpPr>
          <p:cNvPr id="285" name="Google Shape;285;g2ee8117dc26_0_137"/>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600"/>
              <a:buNone/>
            </a:pPr>
            <a:r>
              <a:rPr lang="en"/>
              <a:t>An RBE Event as Seen in Hɑ </a:t>
            </a:r>
            <a:endParaRPr/>
          </a:p>
        </p:txBody>
      </p:sp>
      <p:sp>
        <p:nvSpPr>
          <p:cNvPr id="286" name="Google Shape;286;g2ee8117dc26_0_137"/>
          <p:cNvSpPr txBox="1">
            <a:spLocks noGrp="1"/>
          </p:cNvSpPr>
          <p:nvPr>
            <p:ph type="body" idx="1"/>
          </p:nvPr>
        </p:nvSpPr>
        <p:spPr>
          <a:xfrm>
            <a:off x="400950" y="703025"/>
            <a:ext cx="8546400" cy="3486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400"/>
              <a:buNone/>
            </a:pPr>
            <a:r>
              <a:rPr lang="en" sz="1200"/>
              <a:t>       -0.12 nm                        -1.0nm                          -0.08nm                          -0.06nm                        -0.04nm                          -0.02nm </a:t>
            </a:r>
            <a:endParaRPr sz="1200"/>
          </a:p>
        </p:txBody>
      </p:sp>
      <p:pic>
        <p:nvPicPr>
          <p:cNvPr id="287" name="Google Shape;287;g2ee8117dc26_0_137"/>
          <p:cNvPicPr preferRelativeResize="0"/>
          <p:nvPr/>
        </p:nvPicPr>
        <p:blipFill rotWithShape="1">
          <a:blip r:embed="rId3">
            <a:alphaModFix/>
          </a:blip>
          <a:srcRect l="53804"/>
          <a:stretch/>
        </p:blipFill>
        <p:spPr>
          <a:xfrm>
            <a:off x="342438" y="2736250"/>
            <a:ext cx="8604923" cy="1243725"/>
          </a:xfrm>
          <a:prstGeom prst="rect">
            <a:avLst/>
          </a:prstGeom>
          <a:noFill/>
          <a:ln>
            <a:noFill/>
          </a:ln>
          <a:effectLst>
            <a:outerShdw blurRad="285750" dist="142875" dir="2700000" algn="bl" rotWithShape="0">
              <a:srgbClr val="000000">
                <a:alpha val="64709"/>
              </a:srgbClr>
            </a:outerShdw>
          </a:effectLst>
        </p:spPr>
      </p:pic>
      <p:pic>
        <p:nvPicPr>
          <p:cNvPr id="288" name="Google Shape;288;g2ee8117dc26_0_137"/>
          <p:cNvPicPr preferRelativeResize="0"/>
          <p:nvPr/>
        </p:nvPicPr>
        <p:blipFill rotWithShape="1">
          <a:blip r:embed="rId3">
            <a:alphaModFix/>
          </a:blip>
          <a:srcRect r="53804"/>
          <a:stretch/>
        </p:blipFill>
        <p:spPr>
          <a:xfrm>
            <a:off x="342438" y="1031275"/>
            <a:ext cx="8604923" cy="1243700"/>
          </a:xfrm>
          <a:prstGeom prst="rect">
            <a:avLst/>
          </a:prstGeom>
          <a:noFill/>
          <a:ln>
            <a:noFill/>
          </a:ln>
          <a:effectLst>
            <a:outerShdw blurRad="285750" dist="142875" dir="2700000" algn="bl" rotWithShape="0">
              <a:srgbClr val="000000">
                <a:alpha val="64709"/>
              </a:srgbClr>
            </a:outerShdw>
          </a:effectLst>
        </p:spPr>
      </p:pic>
      <p:sp>
        <p:nvSpPr>
          <p:cNvPr id="289" name="Google Shape;289;g2ee8117dc26_0_137"/>
          <p:cNvSpPr txBox="1">
            <a:spLocks noGrp="1"/>
          </p:cNvSpPr>
          <p:nvPr>
            <p:ph type="body" idx="1"/>
          </p:nvPr>
        </p:nvSpPr>
        <p:spPr>
          <a:xfrm>
            <a:off x="400950" y="2354388"/>
            <a:ext cx="8487900" cy="3486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400"/>
              <a:buNone/>
            </a:pPr>
            <a:r>
              <a:rPr lang="en" sz="1200"/>
              <a:t>      +0.12 nm                       +1.0nm                           +0.08nm                         +0.06nm                     +0.04nm                          </a:t>
            </a:r>
            <a:r>
              <a:rPr lang="en"/>
              <a:t>+</a:t>
            </a:r>
            <a:r>
              <a:rPr lang="en" sz="1200"/>
              <a:t>0.02nm </a:t>
            </a:r>
            <a:endParaRPr sz="12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g2ee8117dc26_0_146"/>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600"/>
              <a:buNone/>
            </a:pPr>
            <a:r>
              <a:rPr lang="en"/>
              <a:t>Time Evolution</a:t>
            </a:r>
            <a:endParaRPr/>
          </a:p>
        </p:txBody>
      </p:sp>
      <p:sp>
        <p:nvSpPr>
          <p:cNvPr id="295" name="Google Shape;295;g2ee8117dc26_0_146"/>
          <p:cNvSpPr txBox="1">
            <a:spLocks noGrp="1"/>
          </p:cNvSpPr>
          <p:nvPr>
            <p:ph type="body" idx="1"/>
          </p:nvPr>
        </p:nvSpPr>
        <p:spPr>
          <a:xfrm>
            <a:off x="513525" y="3861375"/>
            <a:ext cx="8176200" cy="6228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400"/>
              <a:buNone/>
            </a:pPr>
            <a:r>
              <a:rPr lang="en" i="1"/>
              <a:t>The RBE does not appear to be extending to the photosphere; It showed some upward extension (~30 km/s) and no downward extension (only very faint traces can be detected in blue-shifted images). The black diamond indicates the inferred starting point and the red dot indicates the endpoint</a:t>
            </a:r>
            <a:endParaRPr i="1"/>
          </a:p>
        </p:txBody>
      </p:sp>
      <p:sp>
        <p:nvSpPr>
          <p:cNvPr id="296" name="Google Shape;296;g2ee8117dc26_0_146"/>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25</a:t>
            </a:fld>
            <a:endParaRPr/>
          </a:p>
        </p:txBody>
      </p:sp>
      <p:pic>
        <p:nvPicPr>
          <p:cNvPr id="297" name="Google Shape;297;g2ee8117dc26_0_146"/>
          <p:cNvPicPr preferRelativeResize="0"/>
          <p:nvPr/>
        </p:nvPicPr>
        <p:blipFill rotWithShape="1">
          <a:blip r:embed="rId3">
            <a:alphaModFix/>
          </a:blip>
          <a:srcRect/>
          <a:stretch/>
        </p:blipFill>
        <p:spPr>
          <a:xfrm>
            <a:off x="93550" y="796450"/>
            <a:ext cx="2832700" cy="2786925"/>
          </a:xfrm>
          <a:prstGeom prst="rect">
            <a:avLst/>
          </a:prstGeom>
          <a:noFill/>
          <a:ln>
            <a:noFill/>
          </a:ln>
          <a:effectLst>
            <a:outerShdw blurRad="285750" dist="142875" dir="2700000" algn="bl" rotWithShape="0">
              <a:srgbClr val="000000">
                <a:alpha val="49800"/>
              </a:srgbClr>
            </a:outerShdw>
          </a:effectLst>
        </p:spPr>
      </p:pic>
      <p:pic>
        <p:nvPicPr>
          <p:cNvPr id="298" name="Google Shape;298;g2ee8117dc26_0_146"/>
          <p:cNvPicPr preferRelativeResize="0"/>
          <p:nvPr/>
        </p:nvPicPr>
        <p:blipFill rotWithShape="1">
          <a:blip r:embed="rId4">
            <a:alphaModFix/>
          </a:blip>
          <a:srcRect/>
          <a:stretch/>
        </p:blipFill>
        <p:spPr>
          <a:xfrm>
            <a:off x="3069275" y="770663"/>
            <a:ext cx="2786914" cy="2838500"/>
          </a:xfrm>
          <a:prstGeom prst="rect">
            <a:avLst/>
          </a:prstGeom>
          <a:noFill/>
          <a:ln>
            <a:noFill/>
          </a:ln>
          <a:effectLst>
            <a:outerShdw blurRad="285750" dist="142875" dir="2700000" algn="bl" rotWithShape="0">
              <a:srgbClr val="000000">
                <a:alpha val="49800"/>
              </a:srgbClr>
            </a:outerShdw>
          </a:effectLst>
        </p:spPr>
      </p:pic>
      <p:pic>
        <p:nvPicPr>
          <p:cNvPr id="299" name="Google Shape;299;g2ee8117dc26_0_146"/>
          <p:cNvPicPr preferRelativeResize="0"/>
          <p:nvPr/>
        </p:nvPicPr>
        <p:blipFill rotWithShape="1">
          <a:blip r:embed="rId5">
            <a:alphaModFix/>
          </a:blip>
          <a:srcRect/>
          <a:stretch/>
        </p:blipFill>
        <p:spPr>
          <a:xfrm>
            <a:off x="6039100" y="822213"/>
            <a:ext cx="2786925" cy="2786925"/>
          </a:xfrm>
          <a:prstGeom prst="rect">
            <a:avLst/>
          </a:prstGeom>
          <a:noFill/>
          <a:ln>
            <a:noFill/>
          </a:ln>
          <a:effectLst>
            <a:outerShdw blurRad="285750" dist="142875" dir="2700000" algn="bl" rotWithShape="0">
              <a:srgbClr val="000000">
                <a:alpha val="49800"/>
              </a:srgbClr>
            </a:outerShdw>
          </a:effectLst>
        </p:spPr>
      </p:pic>
      <p:sp>
        <p:nvSpPr>
          <p:cNvPr id="300" name="Google Shape;300;g2ee8117dc26_0_146"/>
          <p:cNvSpPr/>
          <p:nvPr/>
        </p:nvSpPr>
        <p:spPr>
          <a:xfrm>
            <a:off x="4730700" y="1048725"/>
            <a:ext cx="703500" cy="668400"/>
          </a:xfrm>
          <a:prstGeom prst="ellipse">
            <a:avLst/>
          </a:prstGeom>
          <a:noFill/>
          <a:ln w="28575" cap="flat" cmpd="sng">
            <a:solidFill>
              <a:srgbClr val="C00000"/>
            </a:solidFill>
            <a:prstDash val="solid"/>
            <a:round/>
            <a:headEnd type="none" w="sm" len="sm"/>
            <a:tailEnd type="none" w="sm" len="sm"/>
          </a:ln>
          <a:effectLst>
            <a:outerShdw blurRad="57150" dist="19050" dir="5400000" algn="bl" rotWithShape="0">
              <a:srgbClr val="000000">
                <a:alpha val="49800"/>
              </a:srgbClr>
            </a:outerShdw>
          </a:effectLst>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Ubuntu"/>
              <a:ea typeface="Ubuntu"/>
              <a:cs typeface="Ubuntu"/>
              <a:sym typeface="Ubuntu"/>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g2ee8117dc26_0_165"/>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600"/>
              <a:buNone/>
            </a:pPr>
            <a:r>
              <a:rPr lang="en"/>
              <a:t>Profile Variations along the Spine of the RBE</a:t>
            </a:r>
            <a:endParaRPr/>
          </a:p>
        </p:txBody>
      </p:sp>
      <p:sp>
        <p:nvSpPr>
          <p:cNvPr id="306" name="Google Shape;306;g2ee8117dc26_0_165"/>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26</a:t>
            </a:fld>
            <a:endParaRPr/>
          </a:p>
        </p:txBody>
      </p:sp>
      <p:pic>
        <p:nvPicPr>
          <p:cNvPr id="307" name="Google Shape;307;g2ee8117dc26_0_165"/>
          <p:cNvPicPr preferRelativeResize="0"/>
          <p:nvPr/>
        </p:nvPicPr>
        <p:blipFill rotWithShape="1">
          <a:blip r:embed="rId3">
            <a:alphaModFix/>
          </a:blip>
          <a:srcRect/>
          <a:stretch/>
        </p:blipFill>
        <p:spPr>
          <a:xfrm>
            <a:off x="4982175" y="713138"/>
            <a:ext cx="3431625" cy="3074700"/>
          </a:xfrm>
          <a:prstGeom prst="rect">
            <a:avLst/>
          </a:prstGeom>
          <a:noFill/>
          <a:ln>
            <a:noFill/>
          </a:ln>
          <a:effectLst>
            <a:outerShdw blurRad="285750" dist="142875" dir="2700000" algn="bl" rotWithShape="0">
              <a:srgbClr val="000000">
                <a:alpha val="64709"/>
              </a:srgbClr>
            </a:outerShdw>
          </a:effectLst>
        </p:spPr>
      </p:pic>
      <p:pic>
        <p:nvPicPr>
          <p:cNvPr id="308" name="Google Shape;308;g2ee8117dc26_0_165"/>
          <p:cNvPicPr preferRelativeResize="0"/>
          <p:nvPr/>
        </p:nvPicPr>
        <p:blipFill rotWithShape="1">
          <a:blip r:embed="rId4">
            <a:alphaModFix/>
          </a:blip>
          <a:srcRect/>
          <a:stretch/>
        </p:blipFill>
        <p:spPr>
          <a:xfrm>
            <a:off x="679125" y="717688"/>
            <a:ext cx="3431619" cy="3065601"/>
          </a:xfrm>
          <a:prstGeom prst="rect">
            <a:avLst/>
          </a:prstGeom>
          <a:noFill/>
          <a:ln>
            <a:noFill/>
          </a:ln>
          <a:effectLst>
            <a:outerShdw blurRad="285750" dist="142875" dir="2700000" algn="bl" rotWithShape="0">
              <a:srgbClr val="000000">
                <a:alpha val="64709"/>
              </a:srgbClr>
            </a:outerShdw>
          </a:effectLst>
        </p:spPr>
      </p:pic>
      <p:sp>
        <p:nvSpPr>
          <p:cNvPr id="309" name="Google Shape;309;g2ee8117dc26_0_165"/>
          <p:cNvSpPr txBox="1">
            <a:spLocks noGrp="1"/>
          </p:cNvSpPr>
          <p:nvPr>
            <p:ph type="body" idx="1"/>
          </p:nvPr>
        </p:nvSpPr>
        <p:spPr>
          <a:xfrm>
            <a:off x="504000" y="3930977"/>
            <a:ext cx="4291200" cy="6228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400"/>
              <a:buNone/>
            </a:pPr>
            <a:r>
              <a:rPr lang="en" i="1" dirty="0">
                <a:solidFill>
                  <a:schemeClr val="dk2"/>
                </a:solidFill>
              </a:rPr>
              <a:t>Black - RBE start point, red - endpoint; dotted line - average profile; horizontal curves - contrast profile = observed - average</a:t>
            </a:r>
            <a:endParaRPr i="1" dirty="0">
              <a:solidFill>
                <a:schemeClr val="dk2"/>
              </a:solidFill>
            </a:endParaRPr>
          </a:p>
        </p:txBody>
      </p:sp>
      <p:sp>
        <p:nvSpPr>
          <p:cNvPr id="310" name="Google Shape;310;g2ee8117dc26_0_165"/>
          <p:cNvSpPr txBox="1">
            <a:spLocks noGrp="1"/>
          </p:cNvSpPr>
          <p:nvPr>
            <p:ph type="body" idx="1"/>
          </p:nvPr>
        </p:nvSpPr>
        <p:spPr>
          <a:xfrm>
            <a:off x="4742325" y="3912575"/>
            <a:ext cx="4216800" cy="8547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400"/>
              <a:buNone/>
            </a:pPr>
            <a:r>
              <a:rPr lang="en" i="1">
                <a:solidFill>
                  <a:schemeClr val="dk2"/>
                </a:solidFill>
              </a:rPr>
              <a:t>Vertical blue line - COG Speed; Blue/Red shaded area represent the depth of the contrast profile on the blue/red side of the spectral line</a:t>
            </a:r>
            <a:endParaRPr i="1">
              <a:solidFill>
                <a:schemeClr val="dk2"/>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g2ee8117dc26_0_174"/>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600"/>
              <a:buNone/>
            </a:pPr>
            <a:r>
              <a:rPr lang="en"/>
              <a:t>Time Evolution </a:t>
            </a:r>
            <a:endParaRPr/>
          </a:p>
        </p:txBody>
      </p:sp>
      <p:sp>
        <p:nvSpPr>
          <p:cNvPr id="316" name="Google Shape;316;g2ee8117dc26_0_174"/>
          <p:cNvSpPr txBox="1">
            <a:spLocks noGrp="1"/>
          </p:cNvSpPr>
          <p:nvPr>
            <p:ph type="body" idx="1"/>
          </p:nvPr>
        </p:nvSpPr>
        <p:spPr>
          <a:xfrm>
            <a:off x="4784550" y="3875375"/>
            <a:ext cx="3983100" cy="6228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Clr>
                <a:schemeClr val="dk1"/>
              </a:buClr>
              <a:buSzPts val="1100"/>
              <a:buFont typeface="Arial"/>
              <a:buNone/>
            </a:pPr>
            <a:r>
              <a:rPr lang="en" sz="1300" i="1"/>
              <a:t>Time evolution at middle point (black -&gt; green) Note:  variations of the depth of the contrast profile without significant changes in the doppler shift</a:t>
            </a:r>
            <a:endParaRPr sz="1300" i="1"/>
          </a:p>
        </p:txBody>
      </p:sp>
      <p:sp>
        <p:nvSpPr>
          <p:cNvPr id="317" name="Google Shape;317;g2ee8117dc26_0_174"/>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27</a:t>
            </a:fld>
            <a:endParaRPr/>
          </a:p>
        </p:txBody>
      </p:sp>
      <p:pic>
        <p:nvPicPr>
          <p:cNvPr id="318" name="Google Shape;318;g2ee8117dc26_0_174"/>
          <p:cNvPicPr preferRelativeResize="0"/>
          <p:nvPr/>
        </p:nvPicPr>
        <p:blipFill rotWithShape="1">
          <a:blip r:embed="rId3">
            <a:alphaModFix/>
          </a:blip>
          <a:srcRect/>
          <a:stretch/>
        </p:blipFill>
        <p:spPr>
          <a:xfrm>
            <a:off x="4940400" y="745275"/>
            <a:ext cx="3418549" cy="3049825"/>
          </a:xfrm>
          <a:prstGeom prst="rect">
            <a:avLst/>
          </a:prstGeom>
          <a:noFill/>
          <a:ln>
            <a:noFill/>
          </a:ln>
          <a:effectLst>
            <a:outerShdw blurRad="285750" dist="142875" dir="2700000" algn="bl" rotWithShape="0">
              <a:srgbClr val="000000">
                <a:alpha val="49800"/>
              </a:srgbClr>
            </a:outerShdw>
          </a:effectLst>
        </p:spPr>
      </p:pic>
      <p:pic>
        <p:nvPicPr>
          <p:cNvPr id="319" name="Google Shape;319;g2ee8117dc26_0_174"/>
          <p:cNvPicPr preferRelativeResize="0"/>
          <p:nvPr/>
        </p:nvPicPr>
        <p:blipFill rotWithShape="1">
          <a:blip r:embed="rId4">
            <a:alphaModFix/>
          </a:blip>
          <a:srcRect/>
          <a:stretch/>
        </p:blipFill>
        <p:spPr>
          <a:xfrm>
            <a:off x="745725" y="772038"/>
            <a:ext cx="3365376" cy="3023051"/>
          </a:xfrm>
          <a:prstGeom prst="rect">
            <a:avLst/>
          </a:prstGeom>
          <a:noFill/>
          <a:ln>
            <a:noFill/>
          </a:ln>
          <a:effectLst>
            <a:outerShdw blurRad="285750" dist="142875" dir="2700000" algn="bl" rotWithShape="0">
              <a:srgbClr val="000000">
                <a:alpha val="49800"/>
              </a:srgbClr>
            </a:outerShdw>
          </a:effectLst>
        </p:spPr>
      </p:pic>
      <p:sp>
        <p:nvSpPr>
          <p:cNvPr id="320" name="Google Shape;320;g2ee8117dc26_0_174"/>
          <p:cNvSpPr txBox="1">
            <a:spLocks noGrp="1"/>
          </p:cNvSpPr>
          <p:nvPr>
            <p:ph type="body" idx="1"/>
          </p:nvPr>
        </p:nvSpPr>
        <p:spPr>
          <a:xfrm>
            <a:off x="302450" y="3875375"/>
            <a:ext cx="4102200" cy="1166400"/>
          </a:xfrm>
          <a:prstGeom prst="rect">
            <a:avLst/>
          </a:prstGeom>
          <a:noFill/>
          <a:ln>
            <a:noFill/>
          </a:ln>
          <a:effectLst>
            <a:outerShdw blurRad="57150" dist="19050" dir="5400000" algn="bl" rotWithShape="0">
              <a:srgbClr val="000000">
                <a:alpha val="48630"/>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400"/>
              <a:buNone/>
            </a:pPr>
            <a:r>
              <a:rPr lang="en" sz="1300" i="1"/>
              <a:t>Time evolution at the start point (black -&gt; green) Note:  i) -0.07nm intensity increase at the start of the event; ii) downflows at +0.06nm </a:t>
            </a:r>
            <a:endParaRPr sz="1300" i="1"/>
          </a:p>
        </p:txBody>
      </p:sp>
      <p:cxnSp>
        <p:nvCxnSpPr>
          <p:cNvPr id="321" name="Google Shape;321;g2ee8117dc26_0_174"/>
          <p:cNvCxnSpPr/>
          <p:nvPr/>
        </p:nvCxnSpPr>
        <p:spPr>
          <a:xfrm>
            <a:off x="1604150" y="2349650"/>
            <a:ext cx="274500" cy="415200"/>
          </a:xfrm>
          <a:prstGeom prst="straightConnector1">
            <a:avLst/>
          </a:prstGeom>
          <a:noFill/>
          <a:ln w="9525" cap="flat" cmpd="sng">
            <a:solidFill>
              <a:schemeClr val="dk2"/>
            </a:solidFill>
            <a:prstDash val="solid"/>
            <a:round/>
            <a:headEnd type="none" w="sm" len="sm"/>
            <a:tailEnd type="triangle" w="med" len="med"/>
          </a:ln>
        </p:spPr>
      </p:cxnSp>
      <p:cxnSp>
        <p:nvCxnSpPr>
          <p:cNvPr id="322" name="Google Shape;322;g2ee8117dc26_0_174"/>
          <p:cNvCxnSpPr/>
          <p:nvPr/>
        </p:nvCxnSpPr>
        <p:spPr>
          <a:xfrm rot="10800000">
            <a:off x="3257575" y="3186900"/>
            <a:ext cx="274500" cy="119700"/>
          </a:xfrm>
          <a:prstGeom prst="straightConnector1">
            <a:avLst/>
          </a:prstGeom>
          <a:noFill/>
          <a:ln w="9525" cap="flat" cmpd="sng">
            <a:solidFill>
              <a:schemeClr val="dk2"/>
            </a:solidFill>
            <a:prstDash val="solid"/>
            <a:round/>
            <a:headEnd type="none" w="sm" len="sm"/>
            <a:tailEnd type="triangle" w="med" len="med"/>
          </a:ln>
        </p:spPr>
      </p:cxn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g279c68fa697_0_24"/>
          <p:cNvSpPr txBox="1">
            <a:spLocks noGrp="1"/>
          </p:cNvSpPr>
          <p:nvPr>
            <p:ph type="sldNum" idx="12"/>
          </p:nvPr>
        </p:nvSpPr>
        <p:spPr>
          <a:xfrm>
            <a:off x="6457950" y="4767263"/>
            <a:ext cx="2057400" cy="2745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28</a:t>
            </a:fld>
            <a:endParaRPr/>
          </a:p>
        </p:txBody>
      </p:sp>
      <p:sp>
        <p:nvSpPr>
          <p:cNvPr id="328" name="Google Shape;328;g279c68fa697_0_24"/>
          <p:cNvSpPr txBox="1">
            <a:spLocks noGrp="1"/>
          </p:cNvSpPr>
          <p:nvPr>
            <p:ph type="title"/>
          </p:nvPr>
        </p:nvSpPr>
        <p:spPr>
          <a:xfrm>
            <a:off x="457200" y="0"/>
            <a:ext cx="8586900" cy="570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Photospheric Dynamics at RBE Roots</a:t>
            </a:r>
            <a:endParaRPr/>
          </a:p>
        </p:txBody>
      </p:sp>
      <p:sp>
        <p:nvSpPr>
          <p:cNvPr id="329" name="Google Shape;329;g279c68fa697_0_24"/>
          <p:cNvSpPr txBox="1">
            <a:spLocks noGrp="1"/>
          </p:cNvSpPr>
          <p:nvPr>
            <p:ph type="body" idx="1"/>
          </p:nvPr>
        </p:nvSpPr>
        <p:spPr>
          <a:xfrm>
            <a:off x="1164450" y="1427975"/>
            <a:ext cx="5137200" cy="62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a:p>
        </p:txBody>
      </p:sp>
      <p:pic>
        <p:nvPicPr>
          <p:cNvPr id="330" name="Google Shape;330;g279c68fa697_0_24"/>
          <p:cNvPicPr preferRelativeResize="0"/>
          <p:nvPr/>
        </p:nvPicPr>
        <p:blipFill>
          <a:blip r:embed="rId3">
            <a:alphaModFix/>
          </a:blip>
          <a:stretch>
            <a:fillRect/>
          </a:stretch>
        </p:blipFill>
        <p:spPr>
          <a:xfrm>
            <a:off x="379800" y="745075"/>
            <a:ext cx="4287200" cy="3919524"/>
          </a:xfrm>
          <a:prstGeom prst="rect">
            <a:avLst/>
          </a:prstGeom>
          <a:noFill/>
          <a:ln>
            <a:noFill/>
          </a:ln>
          <a:effectLst>
            <a:outerShdw blurRad="57150" dist="19050" dir="5400000" algn="bl" rotWithShape="0">
              <a:srgbClr val="000000">
                <a:alpha val="50000"/>
              </a:srgbClr>
            </a:outerShdw>
          </a:effectLst>
        </p:spPr>
      </p:pic>
      <p:pic>
        <p:nvPicPr>
          <p:cNvPr id="331" name="Google Shape;331;g279c68fa697_0_24"/>
          <p:cNvPicPr preferRelativeResize="0"/>
          <p:nvPr/>
        </p:nvPicPr>
        <p:blipFill>
          <a:blip r:embed="rId4">
            <a:alphaModFix/>
          </a:blip>
          <a:stretch>
            <a:fillRect/>
          </a:stretch>
        </p:blipFill>
        <p:spPr>
          <a:xfrm>
            <a:off x="4776150" y="745075"/>
            <a:ext cx="4213740" cy="3919523"/>
          </a:xfrm>
          <a:prstGeom prst="rect">
            <a:avLst/>
          </a:prstGeom>
          <a:noFill/>
          <a:ln>
            <a:noFill/>
          </a:ln>
          <a:effectLst>
            <a:outerShdw blurRad="57150" dist="19050" dir="5400000" algn="bl" rotWithShape="0">
              <a:srgbClr val="000000">
                <a:alpha val="50000"/>
              </a:srgbClr>
            </a:outerShdw>
          </a:effectLst>
        </p:spPr>
      </p:pic>
      <p:sp>
        <p:nvSpPr>
          <p:cNvPr id="332" name="Google Shape;332;g279c68fa697_0_24"/>
          <p:cNvSpPr/>
          <p:nvPr/>
        </p:nvSpPr>
        <p:spPr>
          <a:xfrm>
            <a:off x="3799475" y="2807025"/>
            <a:ext cx="598200" cy="133800"/>
          </a:xfrm>
          <a:prstGeom prst="rect">
            <a:avLst/>
          </a:prstGeom>
          <a:solidFill>
            <a:srgbClr val="43434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Ubuntu"/>
              <a:ea typeface="Ubuntu"/>
              <a:cs typeface="Ubuntu"/>
              <a:sym typeface="Ubuntu"/>
            </a:endParaRPr>
          </a:p>
        </p:txBody>
      </p:sp>
      <p:sp>
        <p:nvSpPr>
          <p:cNvPr id="333" name="Google Shape;333;g279c68fa697_0_24"/>
          <p:cNvSpPr txBox="1"/>
          <p:nvPr/>
        </p:nvSpPr>
        <p:spPr>
          <a:xfrm>
            <a:off x="3748950" y="2720025"/>
            <a:ext cx="1027200" cy="307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800">
                <a:solidFill>
                  <a:srgbClr val="F3F3F3"/>
                </a:solidFill>
                <a:latin typeface="Ubuntu"/>
                <a:ea typeface="Ubuntu"/>
                <a:cs typeface="Ubuntu"/>
                <a:sym typeface="Ubuntu"/>
              </a:rPr>
              <a:t>Hɑ-0.06 nm</a:t>
            </a:r>
            <a:endParaRPr sz="800">
              <a:solidFill>
                <a:srgbClr val="F3F3F3"/>
              </a:solidFill>
              <a:latin typeface="Ubuntu"/>
              <a:ea typeface="Ubuntu"/>
              <a:cs typeface="Ubuntu"/>
              <a:sym typeface="Ubuntu"/>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g2ef87b2830e_0_66"/>
          <p:cNvSpPr txBox="1">
            <a:spLocks noGrp="1"/>
          </p:cNvSpPr>
          <p:nvPr>
            <p:ph type="sldNum" idx="12"/>
          </p:nvPr>
        </p:nvSpPr>
        <p:spPr>
          <a:xfrm>
            <a:off x="6457950" y="4767263"/>
            <a:ext cx="2057400" cy="2745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29</a:t>
            </a:fld>
            <a:endParaRPr/>
          </a:p>
        </p:txBody>
      </p:sp>
      <p:sp>
        <p:nvSpPr>
          <p:cNvPr id="339" name="Google Shape;339;g2ef87b2830e_0_66"/>
          <p:cNvSpPr txBox="1">
            <a:spLocks noGrp="1"/>
          </p:cNvSpPr>
          <p:nvPr>
            <p:ph type="title"/>
          </p:nvPr>
        </p:nvSpPr>
        <p:spPr>
          <a:xfrm>
            <a:off x="457200" y="0"/>
            <a:ext cx="8586900" cy="570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dirty="0"/>
              <a:t>Digging with New Tools in Old Places</a:t>
            </a:r>
            <a:endParaRPr dirty="0"/>
          </a:p>
        </p:txBody>
      </p:sp>
      <p:sp>
        <p:nvSpPr>
          <p:cNvPr id="340" name="Google Shape;340;g2ef87b2830e_0_66"/>
          <p:cNvSpPr txBox="1">
            <a:spLocks noGrp="1"/>
          </p:cNvSpPr>
          <p:nvPr>
            <p:ph type="body" idx="1"/>
          </p:nvPr>
        </p:nvSpPr>
        <p:spPr>
          <a:xfrm>
            <a:off x="1164450" y="1427975"/>
            <a:ext cx="5137200" cy="62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a:p>
        </p:txBody>
      </p:sp>
      <p:pic>
        <p:nvPicPr>
          <p:cNvPr id="2" name="gst_ha_offlimb_2024may29">
            <a:hlinkClick r:id="" action="ppaction://media"/>
            <a:extLst>
              <a:ext uri="{FF2B5EF4-FFF2-40B4-BE49-F238E27FC236}">
                <a16:creationId xmlns:a16="http://schemas.microsoft.com/office/drawing/2014/main" id="{A7047C05-2C8D-9E36-F484-7124763C68B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67631" y="599258"/>
            <a:ext cx="4442505" cy="4442505"/>
          </a:xfrm>
          <a:prstGeom prst="rect">
            <a:avLst/>
          </a:prstGeom>
          <a:ln>
            <a:noFill/>
          </a:ln>
          <a:effectLst>
            <a:outerShdw blurRad="190500" algn="tl" rotWithShape="0">
              <a:srgbClr val="000000">
                <a:alpha val="70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g2ef87b2830e_0_80"/>
          <p:cNvSpPr txBox="1">
            <a:spLocks noGrp="1"/>
          </p:cNvSpPr>
          <p:nvPr>
            <p:ph type="sldNum" idx="12"/>
          </p:nvPr>
        </p:nvSpPr>
        <p:spPr>
          <a:xfrm>
            <a:off x="6457950" y="4767263"/>
            <a:ext cx="2057400" cy="2745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30</a:t>
            </a:fld>
            <a:endParaRPr/>
          </a:p>
        </p:txBody>
      </p:sp>
      <p:sp>
        <p:nvSpPr>
          <p:cNvPr id="346" name="Google Shape;346;g2ef87b2830e_0_80"/>
          <p:cNvSpPr txBox="1">
            <a:spLocks noGrp="1"/>
          </p:cNvSpPr>
          <p:nvPr>
            <p:ph type="title"/>
          </p:nvPr>
        </p:nvSpPr>
        <p:spPr>
          <a:xfrm>
            <a:off x="457200" y="0"/>
            <a:ext cx="8586900" cy="570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g2ef87b2830e_0_80"/>
          <p:cNvSpPr txBox="1">
            <a:spLocks noGrp="1"/>
          </p:cNvSpPr>
          <p:nvPr>
            <p:ph type="body" idx="1"/>
          </p:nvPr>
        </p:nvSpPr>
        <p:spPr>
          <a:xfrm>
            <a:off x="1164450" y="1427975"/>
            <a:ext cx="5137200" cy="62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51"/>
        <p:cNvGrpSpPr/>
        <p:nvPr/>
      </p:nvGrpSpPr>
      <p:grpSpPr>
        <a:xfrm>
          <a:off x="0" y="0"/>
          <a:ext cx="0" cy="0"/>
          <a:chOff x="0" y="0"/>
          <a:chExt cx="0" cy="0"/>
        </a:xfrm>
      </p:grpSpPr>
      <p:sp>
        <p:nvSpPr>
          <p:cNvPr id="352" name="Google Shape;352;p17"/>
          <p:cNvSpPr txBox="1">
            <a:spLocks noGrp="1"/>
          </p:cNvSpPr>
          <p:nvPr>
            <p:ph type="title"/>
          </p:nvPr>
        </p:nvSpPr>
        <p:spPr>
          <a:xfrm>
            <a:off x="457200" y="0"/>
            <a:ext cx="8586900" cy="5700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900"/>
              <a:buNone/>
            </a:pPr>
            <a:r>
              <a:rPr lang="en" sz="2600"/>
              <a:t>10+ Years of GST: Live (sort of) Collection of Results</a:t>
            </a:r>
            <a:endParaRPr sz="2600"/>
          </a:p>
        </p:txBody>
      </p:sp>
      <p:pic>
        <p:nvPicPr>
          <p:cNvPr id="353" name="Google Shape;353;p17"/>
          <p:cNvPicPr preferRelativeResize="0"/>
          <p:nvPr/>
        </p:nvPicPr>
        <p:blipFill rotWithShape="1">
          <a:blip r:embed="rId3">
            <a:alphaModFix/>
          </a:blip>
          <a:srcRect l="9927" r="12087"/>
          <a:stretch/>
        </p:blipFill>
        <p:spPr>
          <a:xfrm>
            <a:off x="313275" y="870500"/>
            <a:ext cx="4532225" cy="2844250"/>
          </a:xfrm>
          <a:prstGeom prst="rect">
            <a:avLst/>
          </a:prstGeom>
          <a:noFill/>
          <a:ln>
            <a:noFill/>
          </a:ln>
          <a:effectLst>
            <a:outerShdw blurRad="57150" dist="19050" dir="5400000" algn="bl" rotWithShape="0">
              <a:srgbClr val="000000">
                <a:alpha val="49803"/>
              </a:srgbClr>
            </a:outerShdw>
          </a:effectLst>
        </p:spPr>
      </p:pic>
      <p:sp>
        <p:nvSpPr>
          <p:cNvPr id="354" name="Google Shape;354;p17"/>
          <p:cNvSpPr/>
          <p:nvPr/>
        </p:nvSpPr>
        <p:spPr>
          <a:xfrm>
            <a:off x="2331200" y="1799824"/>
            <a:ext cx="2302823" cy="206910"/>
          </a:xfrm>
          <a:custGeom>
            <a:avLst/>
            <a:gdLst/>
            <a:ahLst/>
            <a:cxnLst/>
            <a:rect l="l" t="t" r="r" b="b"/>
            <a:pathLst>
              <a:path w="82895" h="15125" extrusionOk="0">
                <a:moveTo>
                  <a:pt x="64309" y="1595"/>
                </a:moveTo>
                <a:cubicBezTo>
                  <a:pt x="59421" y="-501"/>
                  <a:pt x="53679" y="1139"/>
                  <a:pt x="48360" y="1139"/>
                </a:cubicBezTo>
                <a:cubicBezTo>
                  <a:pt x="40232" y="1139"/>
                  <a:pt x="31915" y="-169"/>
                  <a:pt x="23981" y="1595"/>
                </a:cubicBezTo>
                <a:cubicBezTo>
                  <a:pt x="15821" y="3409"/>
                  <a:pt x="-866" y="806"/>
                  <a:pt x="58" y="9114"/>
                </a:cubicBezTo>
                <a:cubicBezTo>
                  <a:pt x="411" y="12289"/>
                  <a:pt x="5389" y="12895"/>
                  <a:pt x="8488" y="13670"/>
                </a:cubicBezTo>
                <a:cubicBezTo>
                  <a:pt x="16454" y="15663"/>
                  <a:pt x="24884" y="14810"/>
                  <a:pt x="33095" y="14810"/>
                </a:cubicBezTo>
                <a:cubicBezTo>
                  <a:pt x="43500" y="14810"/>
                  <a:pt x="53956" y="15618"/>
                  <a:pt x="64309" y="14582"/>
                </a:cubicBezTo>
                <a:cubicBezTo>
                  <a:pt x="70522" y="13960"/>
                  <a:pt x="78335" y="13654"/>
                  <a:pt x="82081" y="8658"/>
                </a:cubicBezTo>
                <a:cubicBezTo>
                  <a:pt x="87083" y="1987"/>
                  <a:pt x="66951" y="0"/>
                  <a:pt x="58613" y="0"/>
                </a:cubicBezTo>
              </a:path>
            </a:pathLst>
          </a:custGeom>
          <a:noFill/>
          <a:ln w="28575" cap="flat" cmpd="sng">
            <a:solidFill>
              <a:srgbClr val="00FF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55" name="Google Shape;355;p17"/>
          <p:cNvPicPr preferRelativeResize="0"/>
          <p:nvPr/>
        </p:nvPicPr>
        <p:blipFill rotWithShape="1">
          <a:blip r:embed="rId4">
            <a:alphaModFix/>
          </a:blip>
          <a:srcRect t="7570" b="7467"/>
          <a:stretch/>
        </p:blipFill>
        <p:spPr>
          <a:xfrm>
            <a:off x="4930425" y="870500"/>
            <a:ext cx="3993700" cy="2844251"/>
          </a:xfrm>
          <a:prstGeom prst="rect">
            <a:avLst/>
          </a:prstGeom>
          <a:noFill/>
          <a:ln>
            <a:noFill/>
          </a:ln>
          <a:effectLst>
            <a:outerShdw blurRad="57150" dist="19050" dir="5400000" algn="bl" rotWithShape="0">
              <a:srgbClr val="000000">
                <a:alpha val="49803"/>
              </a:srgbClr>
            </a:outerShdw>
          </a:effectLst>
        </p:spPr>
      </p:pic>
      <p:sp>
        <p:nvSpPr>
          <p:cNvPr id="356" name="Google Shape;356;p17"/>
          <p:cNvSpPr/>
          <p:nvPr/>
        </p:nvSpPr>
        <p:spPr>
          <a:xfrm>
            <a:off x="489600" y="2020500"/>
            <a:ext cx="4303200" cy="1296600"/>
          </a:xfrm>
          <a:prstGeom prst="roundRect">
            <a:avLst>
              <a:gd name="adj" fmla="val 16667"/>
            </a:avLst>
          </a:prstGeom>
          <a:noFill/>
          <a:ln w="28575" cap="flat" cmpd="sng">
            <a:solidFill>
              <a:srgbClr val="CC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7" name="Google Shape;357;p17"/>
          <p:cNvSpPr txBox="1">
            <a:spLocks noGrp="1"/>
          </p:cNvSpPr>
          <p:nvPr>
            <p:ph type="sldNum" idx="12"/>
          </p:nvPr>
        </p:nvSpPr>
        <p:spPr>
          <a:xfrm>
            <a:off x="6457950" y="4767263"/>
            <a:ext cx="2057400" cy="274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
              <a:t>31</a:t>
            </a:fld>
            <a:endParaRPr/>
          </a:p>
        </p:txBody>
      </p:sp>
      <p:sp>
        <p:nvSpPr>
          <p:cNvPr id="358" name="Google Shape;358;p17"/>
          <p:cNvSpPr txBox="1">
            <a:spLocks noGrp="1"/>
          </p:cNvSpPr>
          <p:nvPr>
            <p:ph type="body" idx="1"/>
          </p:nvPr>
        </p:nvSpPr>
        <p:spPr>
          <a:xfrm>
            <a:off x="1164450" y="1427975"/>
            <a:ext cx="5137200" cy="622800"/>
          </a:xfrm>
          <a:prstGeom prst="rect">
            <a:avLst/>
          </a:prstGeom>
          <a:noFill/>
          <a:ln>
            <a:noFill/>
          </a:ln>
          <a:effectLst>
            <a:outerShdw blurRad="57150" dist="19050" dir="5400000" algn="bl" rotWithShape="0">
              <a:srgbClr val="000000">
                <a:alpha val="49019"/>
              </a:srgbClr>
            </a:outerShdw>
          </a:effectLst>
        </p:spPr>
        <p:txBody>
          <a:bodyPr spcFirstLastPara="1" wrap="square" lIns="91425" tIns="91425" rIns="91425" bIns="91425" anchor="t" anchorCtr="0">
            <a:noAutofit/>
          </a:bodyPr>
          <a:lstStyle/>
          <a:p>
            <a:pPr marL="0" lvl="0" indent="0" algn="l" rtl="0">
              <a:lnSpc>
                <a:spcPct val="100000"/>
              </a:lnSpc>
              <a:spcBef>
                <a:spcPts val="600"/>
              </a:spcBef>
              <a:spcAft>
                <a:spcPts val="0"/>
              </a:spcAft>
              <a:buSzPts val="1200"/>
              <a:buNone/>
            </a:pPr>
            <a:endParaRPr/>
          </a:p>
        </p:txBody>
      </p:sp>
    </p:spTree>
  </p:cSld>
  <p:clrMapOvr>
    <a:masterClrMapping/>
  </p:clrMapOvr>
</p:sld>
</file>

<file path=ppt/theme/theme1.xml><?xml version="1.0" encoding="utf-8"?>
<a:theme xmlns:a="http://schemas.openxmlformats.org/drawingml/2006/main" name="bbso-njit-googl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1003</TotalTime>
  <Words>1823</Words>
  <Application>Microsoft Office PowerPoint</Application>
  <PresentationFormat>On-screen Show (16:9)</PresentationFormat>
  <Paragraphs>168</Paragraphs>
  <Slides>31</Slides>
  <Notes>31</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Ubuntu Medium</vt:lpstr>
      <vt:lpstr>Ubuntu</vt:lpstr>
      <vt:lpstr>Arial</vt:lpstr>
      <vt:lpstr>bbso-njit-google</vt:lpstr>
      <vt:lpstr>Small-Scale Activity Observed with GST</vt:lpstr>
      <vt:lpstr>Introduction</vt:lpstr>
      <vt:lpstr>Fragmentation of Solar Granules</vt:lpstr>
      <vt:lpstr>Small-Scale Magnetic Fields</vt:lpstr>
      <vt:lpstr>QS magnetic Fields</vt:lpstr>
      <vt:lpstr>Vortex Flux Tubes</vt:lpstr>
      <vt:lpstr>QS magnetic Fields</vt:lpstr>
      <vt:lpstr>Light Bridge Reconnection</vt:lpstr>
      <vt:lpstr>Even Smaller Light Bridge Reconnection</vt:lpstr>
      <vt:lpstr>3 May 2024, NOAA AR 13663 </vt:lpstr>
      <vt:lpstr>Chromospheric Jets may Compress Plasma </vt:lpstr>
      <vt:lpstr>Time Evolution</vt:lpstr>
      <vt:lpstr>Wave Excitation By Granules</vt:lpstr>
      <vt:lpstr>Injections form Inter-Granular Lanes</vt:lpstr>
      <vt:lpstr>Triggering of Granule-Sized Microeruptions</vt:lpstr>
      <vt:lpstr>Fine Structure of He 10830 Å Jets </vt:lpstr>
      <vt:lpstr>Chromospheric Component of CBP</vt:lpstr>
      <vt:lpstr> GST/VIS Ha-0.8A, cadence 1s, span 4min</vt:lpstr>
      <vt:lpstr>Magnetic Fields and Spicules near a CH</vt:lpstr>
      <vt:lpstr>Microfilament Eruptions?</vt:lpstr>
      <vt:lpstr>Magnetic Field Configuration </vt:lpstr>
      <vt:lpstr>Topological Features and RBEs</vt:lpstr>
      <vt:lpstr>Splitting RBEs </vt:lpstr>
      <vt:lpstr>An RBE Event as Seen in Hɑ </vt:lpstr>
      <vt:lpstr>Time Evolution</vt:lpstr>
      <vt:lpstr>Profile Variations along the Spine of the RBE</vt:lpstr>
      <vt:lpstr>Time Evolution </vt:lpstr>
      <vt:lpstr>Photospheric Dynamics at RBE Roots</vt:lpstr>
      <vt:lpstr>Digging with New Tools in Old Places</vt:lpstr>
      <vt:lpstr>PowerPoint Presentation</vt:lpstr>
      <vt:lpstr>10+ Years of GST: Live (sort of) Collection of Results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Vasyl Yurchyshyn</cp:lastModifiedBy>
  <cp:revision>5</cp:revision>
  <dcterms:modified xsi:type="dcterms:W3CDTF">2024-10-23T19:03:46Z</dcterms:modified>
</cp:coreProperties>
</file>