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41"/>
  </p:notesMasterIdLst>
  <p:sldIdLst>
    <p:sldId id="326" r:id="rId2"/>
    <p:sldId id="385" r:id="rId3"/>
    <p:sldId id="401" r:id="rId4"/>
    <p:sldId id="430" r:id="rId5"/>
    <p:sldId id="386" r:id="rId6"/>
    <p:sldId id="427" r:id="rId7"/>
    <p:sldId id="404" r:id="rId8"/>
    <p:sldId id="408" r:id="rId9"/>
    <p:sldId id="323" r:id="rId10"/>
    <p:sldId id="382" r:id="rId11"/>
    <p:sldId id="329" r:id="rId12"/>
    <p:sldId id="377" r:id="rId13"/>
    <p:sldId id="429" r:id="rId14"/>
    <p:sldId id="428" r:id="rId15"/>
    <p:sldId id="330" r:id="rId16"/>
    <p:sldId id="376" r:id="rId17"/>
    <p:sldId id="397" r:id="rId18"/>
    <p:sldId id="390" r:id="rId19"/>
    <p:sldId id="411" r:id="rId20"/>
    <p:sldId id="366" r:id="rId21"/>
    <p:sldId id="412" r:id="rId22"/>
    <p:sldId id="391" r:id="rId23"/>
    <p:sldId id="392" r:id="rId24"/>
    <p:sldId id="367" r:id="rId25"/>
    <p:sldId id="364" r:id="rId26"/>
    <p:sldId id="365" r:id="rId27"/>
    <p:sldId id="368" r:id="rId28"/>
    <p:sldId id="370" r:id="rId29"/>
    <p:sldId id="371" r:id="rId30"/>
    <p:sldId id="373" r:id="rId31"/>
    <p:sldId id="416" r:id="rId32"/>
    <p:sldId id="417" r:id="rId33"/>
    <p:sldId id="352" r:id="rId34"/>
    <p:sldId id="355" r:id="rId35"/>
    <p:sldId id="387" r:id="rId36"/>
    <p:sldId id="419" r:id="rId37"/>
    <p:sldId id="420" r:id="rId38"/>
    <p:sldId id="422" r:id="rId39"/>
    <p:sldId id="423" r:id="rId40"/>
  </p:sldIdLst>
  <p:sldSz cx="9144000" cy="6858000" type="screen4x3"/>
  <p:notesSz cx="6858000" cy="9144000"/>
  <p:defaultTextStyle>
    <a:defPPr>
      <a:defRPr lang="en-US"/>
    </a:defPPr>
    <a:lvl1pPr algn="ctr"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Palatino Linotype" pitchFamily="18" charset="0"/>
        <a:ea typeface="+mn-ea"/>
        <a:cs typeface="+mn-cs"/>
      </a:defRPr>
    </a:lvl1pPr>
    <a:lvl2pPr marL="457200" algn="ctr"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Palatino Linotype" pitchFamily="18" charset="0"/>
        <a:ea typeface="+mn-ea"/>
        <a:cs typeface="+mn-cs"/>
      </a:defRPr>
    </a:lvl2pPr>
    <a:lvl3pPr marL="914400" algn="ctr"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Palatino Linotype" pitchFamily="18" charset="0"/>
        <a:ea typeface="+mn-ea"/>
        <a:cs typeface="+mn-cs"/>
      </a:defRPr>
    </a:lvl3pPr>
    <a:lvl4pPr marL="1371600" algn="ctr"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Palatino Linotype" pitchFamily="18" charset="0"/>
        <a:ea typeface="+mn-ea"/>
        <a:cs typeface="+mn-cs"/>
      </a:defRPr>
    </a:lvl4pPr>
    <a:lvl5pPr marL="1828800" algn="ctr"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Palatino Linotype" pitchFamily="18"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Palatino Linotype" pitchFamily="18"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Palatino Linotype" pitchFamily="18"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Palatino Linotype" pitchFamily="18"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Palatino Linotype"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FF00"/>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1" autoAdjust="0"/>
    <p:restoredTop sz="95599" autoAdjust="0"/>
  </p:normalViewPr>
  <p:slideViewPr>
    <p:cSldViewPr snapToGrid="0">
      <p:cViewPr>
        <p:scale>
          <a:sx n="75" d="100"/>
          <a:sy n="75" d="100"/>
        </p:scale>
        <p:origin x="-282" y="-78"/>
      </p:cViewPr>
      <p:guideLst>
        <p:guide orient="horz" pos="2161"/>
        <p:guide pos="2880"/>
      </p:guideLst>
    </p:cSldViewPr>
  </p:slideViewPr>
  <p:outlineViewPr>
    <p:cViewPr>
      <p:scale>
        <a:sx n="33" d="100"/>
        <a:sy n="33" d="100"/>
      </p:scale>
      <p:origin x="0" y="9630"/>
    </p:cViewPr>
  </p:outlineViewPr>
  <p:notesTextViewPr>
    <p:cViewPr>
      <p:scale>
        <a:sx n="100" d="100"/>
        <a:sy n="100" d="100"/>
      </p:scale>
      <p:origin x="0" y="0"/>
    </p:cViewPr>
  </p:notesTextViewPr>
  <p:sorterViewPr>
    <p:cViewPr>
      <p:scale>
        <a:sx n="50" d="100"/>
        <a:sy n="50" d="100"/>
      </p:scale>
      <p:origin x="0" y="0"/>
    </p:cViewPr>
  </p:sorter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effectLst/>
                <a:latin typeface="Arial" charset="0"/>
              </a:defRPr>
            </a:lvl1pPr>
          </a:lstStyle>
          <a:p>
            <a:endParaRPr lang="en-US"/>
          </a:p>
        </p:txBody>
      </p:sp>
      <p:sp>
        <p:nvSpPr>
          <p:cNvPr id="952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ffectLst/>
                <a:latin typeface="Arial" charset="0"/>
              </a:defRPr>
            </a:lvl1pPr>
          </a:lstStyle>
          <a:p>
            <a:endParaRPr lang="en-US"/>
          </a:p>
        </p:txBody>
      </p:sp>
      <p:sp>
        <p:nvSpPr>
          <p:cNvPr id="95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52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52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latin typeface="Arial" charset="0"/>
              </a:defRPr>
            </a:lvl1pPr>
          </a:lstStyle>
          <a:p>
            <a:endParaRPr lang="en-US"/>
          </a:p>
        </p:txBody>
      </p:sp>
      <p:sp>
        <p:nvSpPr>
          <p:cNvPr id="952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latin typeface="Arial" charset="0"/>
              </a:defRPr>
            </a:lvl1pPr>
          </a:lstStyle>
          <a:p>
            <a:fld id="{9F5FBF81-4375-42A9-A1EE-AC611384E81E}"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7FAD6A-E4C1-47D9-BDA1-A522771553A8}" type="slidenum">
              <a:rPr lang="en-US"/>
              <a:pPr/>
              <a:t>1</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8"/>
          <p:cNvSpPr txBox="1">
            <a:spLocks noGrp="1"/>
          </p:cNvSpPr>
          <p:nvPr>
            <p:ph type="sldNum" sz="quarter" idx="5"/>
          </p:nvPr>
        </p:nvSpPr>
        <p:spPr>
          <a:ln/>
        </p:spPr>
        <p:txBody>
          <a:bodyPr vert="horz" wrap="square" lIns="90000" tIns="46800" rIns="90000" bIns="46800" anchor="b" anchorCtr="0" compatLnSpc="1"/>
          <a:lstStyle/>
          <a:p>
            <a:pPr lvl="0"/>
            <a:fld id="{19642BAA-8EE9-493D-9237-EA9D10D11551}" type="slidenum">
              <a:rPr/>
              <a:pPr lvl="0"/>
              <a:t>8</a:t>
            </a:fld>
            <a:endParaRPr lang="en-US"/>
          </a:p>
        </p:txBody>
      </p:sp>
      <p:sp>
        <p:nvSpPr>
          <p:cNvPr id="2" name="Rectangle 1"/>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207680"/>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8"/>
          <p:cNvSpPr txBox="1">
            <a:spLocks noGrp="1"/>
          </p:cNvSpPr>
          <p:nvPr>
            <p:ph type="sldNum" sz="quarter" idx="5"/>
          </p:nvPr>
        </p:nvSpPr>
        <p:spPr>
          <a:ln/>
        </p:spPr>
        <p:txBody>
          <a:bodyPr vert="horz" wrap="square" lIns="90000" tIns="46800" rIns="90000" bIns="46800" anchor="b" anchorCtr="0" compatLnSpc="1"/>
          <a:lstStyle/>
          <a:p>
            <a:pPr lvl="0"/>
            <a:fld id="{F3CF6A49-30CE-4984-9103-85DF5B7B743F}" type="slidenum">
              <a:rPr/>
              <a:pPr lvl="0"/>
              <a:t>19</a:t>
            </a:fld>
            <a:endParaRPr lang="en-US"/>
          </a:p>
        </p:txBody>
      </p:sp>
      <p:sp>
        <p:nvSpPr>
          <p:cNvPr id="2" name="Rectangle 1"/>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207680"/>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8"/>
          <p:cNvSpPr txBox="1">
            <a:spLocks noGrp="1"/>
          </p:cNvSpPr>
          <p:nvPr>
            <p:ph type="sldNum" sz="quarter" idx="5"/>
          </p:nvPr>
        </p:nvSpPr>
        <p:spPr>
          <a:ln/>
        </p:spPr>
        <p:txBody>
          <a:bodyPr vert="horz" wrap="square" lIns="90000" tIns="46800" rIns="90000" bIns="46800" anchor="b" anchorCtr="0" compatLnSpc="1"/>
          <a:lstStyle/>
          <a:p>
            <a:pPr lvl="0"/>
            <a:fld id="{E02D6D96-3B00-4838-996E-F104FDE96C30}" type="slidenum">
              <a:rPr/>
              <a:pPr lvl="0"/>
              <a:t>21</a:t>
            </a:fld>
            <a:endParaRPr lang="en-US"/>
          </a:p>
        </p:txBody>
      </p:sp>
      <p:sp>
        <p:nvSpPr>
          <p:cNvPr id="2" name="Rectangle 1"/>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207680"/>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8"/>
          <p:cNvSpPr txBox="1">
            <a:spLocks noGrp="1"/>
          </p:cNvSpPr>
          <p:nvPr>
            <p:ph type="sldNum" sz="quarter" idx="5"/>
          </p:nvPr>
        </p:nvSpPr>
        <p:spPr>
          <a:ln/>
        </p:spPr>
        <p:txBody>
          <a:bodyPr vert="horz" wrap="square" lIns="90000" tIns="46800" rIns="90000" bIns="46800" anchor="b" anchorCtr="0" compatLnSpc="1"/>
          <a:lstStyle/>
          <a:p>
            <a:pPr lvl="0"/>
            <a:fld id="{F9886C7C-DB7C-4EB5-B088-3EF2706D5714}" type="slidenum">
              <a:rPr/>
              <a:pPr lvl="0"/>
              <a:t>31</a:t>
            </a:fld>
            <a:endParaRPr lang="en-US"/>
          </a:p>
        </p:txBody>
      </p:sp>
      <p:sp>
        <p:nvSpPr>
          <p:cNvPr id="2" name="Rectangle 1"/>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207680"/>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1747" name="Rectangle 2"/>
          <p:cNvSpPr>
            <a:spLocks noGrp="1"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1747" name="Rectangle 2"/>
          <p:cNvSpPr>
            <a:spLocks noGrp="1"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0"/>
            <a:ext cx="9144000" cy="6858000"/>
            <a:chOff x="0" y="0"/>
            <a:chExt cx="5760" cy="4320"/>
          </a:xfrm>
        </p:grpSpPr>
        <p:sp>
          <p:nvSpPr>
            <p:cNvPr id="87043"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8704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endParaRPr lang="en-US"/>
            </a:p>
          </p:txBody>
        </p:sp>
      </p:grpSp>
      <p:sp>
        <p:nvSpPr>
          <p:cNvPr id="87045"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en-US"/>
          </a:p>
        </p:txBody>
      </p:sp>
      <p:grpSp>
        <p:nvGrpSpPr>
          <p:cNvPr id="87046" name="Group 6"/>
          <p:cNvGrpSpPr>
            <a:grpSpLocks/>
          </p:cNvGrpSpPr>
          <p:nvPr/>
        </p:nvGrpSpPr>
        <p:grpSpPr bwMode="auto">
          <a:xfrm>
            <a:off x="-1588" y="6034088"/>
            <a:ext cx="7845426" cy="850900"/>
            <a:chOff x="0" y="3792"/>
            <a:chExt cx="4942" cy="536"/>
          </a:xfrm>
        </p:grpSpPr>
        <p:sp>
          <p:nvSpPr>
            <p:cNvPr id="8704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en-US"/>
            </a:p>
          </p:txBody>
        </p:sp>
        <p:grpSp>
          <p:nvGrpSpPr>
            <p:cNvPr id="87048" name="Group 8"/>
            <p:cNvGrpSpPr>
              <a:grpSpLocks/>
            </p:cNvGrpSpPr>
            <p:nvPr userDrawn="1"/>
          </p:nvGrpSpPr>
          <p:grpSpPr bwMode="auto">
            <a:xfrm>
              <a:off x="2486" y="3792"/>
              <a:ext cx="2456" cy="536"/>
              <a:chOff x="2486" y="3792"/>
              <a:chExt cx="2456" cy="536"/>
            </a:xfrm>
          </p:grpSpPr>
          <p:sp>
            <p:nvSpPr>
              <p:cNvPr id="87049"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endParaRPr lang="en-US"/>
              </a:p>
            </p:txBody>
          </p:sp>
          <p:sp>
            <p:nvSpPr>
              <p:cNvPr id="87050"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en-US"/>
              </a:p>
            </p:txBody>
          </p:sp>
          <p:sp>
            <p:nvSpPr>
              <p:cNvPr id="87051"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en-US"/>
              </a:p>
            </p:txBody>
          </p:sp>
          <p:sp>
            <p:nvSpPr>
              <p:cNvPr id="87052"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en-US"/>
              </a:p>
            </p:txBody>
          </p:sp>
          <p:sp>
            <p:nvSpPr>
              <p:cNvPr id="87053"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en-US"/>
              </a:p>
            </p:txBody>
          </p:sp>
        </p:grpSp>
        <p:sp>
          <p:nvSpPr>
            <p:cNvPr id="8705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en-US"/>
            </a:p>
          </p:txBody>
        </p:sp>
      </p:grpSp>
      <p:grpSp>
        <p:nvGrpSpPr>
          <p:cNvPr id="87055" name="Group 15"/>
          <p:cNvGrpSpPr>
            <a:grpSpLocks/>
          </p:cNvGrpSpPr>
          <p:nvPr/>
        </p:nvGrpSpPr>
        <p:grpSpPr bwMode="auto">
          <a:xfrm>
            <a:off x="627063" y="6021388"/>
            <a:ext cx="5684837" cy="849312"/>
            <a:chOff x="395" y="3793"/>
            <a:chExt cx="3581" cy="535"/>
          </a:xfrm>
        </p:grpSpPr>
        <p:sp>
          <p:nvSpPr>
            <p:cNvPr id="87056"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en-US"/>
            </a:p>
          </p:txBody>
        </p:sp>
        <p:sp>
          <p:nvSpPr>
            <p:cNvPr id="87057"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en-US"/>
            </a:p>
          </p:txBody>
        </p:sp>
        <p:sp>
          <p:nvSpPr>
            <p:cNvPr id="87058"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en-US"/>
            </a:p>
          </p:txBody>
        </p:sp>
        <p:sp>
          <p:nvSpPr>
            <p:cNvPr id="87059"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en-US"/>
            </a:p>
          </p:txBody>
        </p:sp>
        <p:sp>
          <p:nvSpPr>
            <p:cNvPr id="87060"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en-US"/>
            </a:p>
          </p:txBody>
        </p:sp>
        <p:sp>
          <p:nvSpPr>
            <p:cNvPr id="87061"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en-US"/>
            </a:p>
          </p:txBody>
        </p:sp>
      </p:grpSp>
      <p:sp>
        <p:nvSpPr>
          <p:cNvPr id="87062" name="Rectangle 22"/>
          <p:cNvSpPr>
            <a:spLocks noGrp="1" noChangeArrowheads="1"/>
          </p:cNvSpPr>
          <p:nvPr>
            <p:ph type="ctrTitle" sz="quarter"/>
          </p:nvPr>
        </p:nvSpPr>
        <p:spPr>
          <a:xfrm>
            <a:off x="457200" y="1447800"/>
            <a:ext cx="8229600" cy="1736725"/>
          </a:xfrm>
        </p:spPr>
        <p:txBody>
          <a:bodyPr/>
          <a:lstStyle>
            <a:lvl1pPr>
              <a:defRPr sz="4800"/>
            </a:lvl1pPr>
          </a:lstStyle>
          <a:p>
            <a:r>
              <a:rPr lang="en-US"/>
              <a:t>Click to edit Master title style</a:t>
            </a:r>
          </a:p>
        </p:txBody>
      </p:sp>
      <p:sp>
        <p:nvSpPr>
          <p:cNvPr id="8706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87064" name="Rectangle 24"/>
          <p:cNvSpPr>
            <a:spLocks noGrp="1" noChangeArrowheads="1"/>
          </p:cNvSpPr>
          <p:nvPr>
            <p:ph type="dt" sz="quarter" idx="2"/>
          </p:nvPr>
        </p:nvSpPr>
        <p:spPr/>
        <p:txBody>
          <a:bodyPr/>
          <a:lstStyle>
            <a:lvl1pPr>
              <a:defRPr/>
            </a:lvl1pPr>
          </a:lstStyle>
          <a:p>
            <a:fld id="{E5420315-F085-49A0-B5C9-2B8646A56591}" type="datetime1">
              <a:rPr lang="en-US" smtClean="0"/>
              <a:pPr/>
              <a:t>11/3/2013</a:t>
            </a:fld>
            <a:endParaRPr lang="en-US"/>
          </a:p>
        </p:txBody>
      </p:sp>
      <p:sp>
        <p:nvSpPr>
          <p:cNvPr id="87065" name="Rectangle 25"/>
          <p:cNvSpPr>
            <a:spLocks noGrp="1" noChangeArrowheads="1"/>
          </p:cNvSpPr>
          <p:nvPr>
            <p:ph type="sldNum" sz="quarter" idx="4"/>
          </p:nvPr>
        </p:nvSpPr>
        <p:spPr/>
        <p:txBody>
          <a:bodyPr/>
          <a:lstStyle>
            <a:lvl1pPr>
              <a:defRPr/>
            </a:lvl1pPr>
          </a:lstStyle>
          <a:p>
            <a:fld id="{AA02536C-CD00-4F9C-B3C9-AC2296051A86}" type="slidenum">
              <a:rPr lang="en-US"/>
              <a:pPr/>
              <a:t>‹#›</a:t>
            </a:fld>
            <a:endParaRPr lang="en-US"/>
          </a:p>
        </p:txBody>
      </p:sp>
      <p:sp>
        <p:nvSpPr>
          <p:cNvPr id="87066" name="Rectangle 26"/>
          <p:cNvSpPr>
            <a:spLocks noGrp="1" noChangeArrowheads="1"/>
          </p:cNvSpPr>
          <p:nvPr>
            <p:ph type="ftr" sz="quarter" idx="3"/>
          </p:nvPr>
        </p:nvSpPr>
        <p:spPr/>
        <p:txBody>
          <a:bodyPr/>
          <a:lstStyle>
            <a:lvl1pPr>
              <a:defRPr/>
            </a:lvl1pPr>
          </a:lstStyle>
          <a:p>
            <a:r>
              <a:rPr lang="en-US" smtClean="0"/>
              <a:t>CSU Northridge, CA</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9785E49-5247-466C-866F-0C5F7B46F215}" type="datetime1">
              <a:rPr lang="en-US" smtClean="0"/>
              <a:pPr/>
              <a:t>11/3/2013</a:t>
            </a:fld>
            <a:endParaRPr lang="en-US"/>
          </a:p>
        </p:txBody>
      </p:sp>
      <p:sp>
        <p:nvSpPr>
          <p:cNvPr id="5" name="Footer Placeholder 4"/>
          <p:cNvSpPr>
            <a:spLocks noGrp="1"/>
          </p:cNvSpPr>
          <p:nvPr>
            <p:ph type="ftr" sz="quarter" idx="11"/>
          </p:nvPr>
        </p:nvSpPr>
        <p:spPr/>
        <p:txBody>
          <a:bodyPr/>
          <a:lstStyle>
            <a:lvl1pPr>
              <a:defRPr/>
            </a:lvl1pPr>
          </a:lstStyle>
          <a:p>
            <a:r>
              <a:rPr lang="en-US" smtClean="0"/>
              <a:t>CSU Northridge, CA</a:t>
            </a:r>
            <a:endParaRPr lang="en-US"/>
          </a:p>
        </p:txBody>
      </p:sp>
      <p:sp>
        <p:nvSpPr>
          <p:cNvPr id="6" name="Slide Number Placeholder 5"/>
          <p:cNvSpPr>
            <a:spLocks noGrp="1"/>
          </p:cNvSpPr>
          <p:nvPr>
            <p:ph type="sldNum" sz="quarter" idx="12"/>
          </p:nvPr>
        </p:nvSpPr>
        <p:spPr/>
        <p:txBody>
          <a:bodyPr/>
          <a:lstStyle>
            <a:lvl1pPr>
              <a:defRPr/>
            </a:lvl1pPr>
          </a:lstStyle>
          <a:p>
            <a:fld id="{718744D6-7BE1-41CD-89F3-4D289ED3763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1036144-E7C6-4FCF-86C9-BF847684BF06}" type="datetime1">
              <a:rPr lang="en-US" smtClean="0"/>
              <a:pPr/>
              <a:t>11/3/2013</a:t>
            </a:fld>
            <a:endParaRPr lang="en-US"/>
          </a:p>
        </p:txBody>
      </p:sp>
      <p:sp>
        <p:nvSpPr>
          <p:cNvPr id="5" name="Footer Placeholder 4"/>
          <p:cNvSpPr>
            <a:spLocks noGrp="1"/>
          </p:cNvSpPr>
          <p:nvPr>
            <p:ph type="ftr" sz="quarter" idx="11"/>
          </p:nvPr>
        </p:nvSpPr>
        <p:spPr/>
        <p:txBody>
          <a:bodyPr/>
          <a:lstStyle>
            <a:lvl1pPr>
              <a:defRPr/>
            </a:lvl1pPr>
          </a:lstStyle>
          <a:p>
            <a:r>
              <a:rPr lang="en-US" smtClean="0"/>
              <a:t>CSU Northridge, CA</a:t>
            </a:r>
            <a:endParaRPr lang="en-US"/>
          </a:p>
        </p:txBody>
      </p:sp>
      <p:sp>
        <p:nvSpPr>
          <p:cNvPr id="6" name="Slide Number Placeholder 5"/>
          <p:cNvSpPr>
            <a:spLocks noGrp="1"/>
          </p:cNvSpPr>
          <p:nvPr>
            <p:ph type="sldNum" sz="quarter" idx="12"/>
          </p:nvPr>
        </p:nvSpPr>
        <p:spPr/>
        <p:txBody>
          <a:bodyPr/>
          <a:lstStyle>
            <a:lvl1pPr>
              <a:defRPr/>
            </a:lvl1pPr>
          </a:lstStyle>
          <a:p>
            <a:fld id="{7FE87333-05D6-46DB-9806-65E2905A4EE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fld id="{411A9339-8745-4D84-9DA8-7ADCEAD62861}" type="datetime1">
              <a:rPr lang="en-US" smtClean="0"/>
              <a:pPr/>
              <a:t>11/3/2013</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smtClean="0"/>
              <a:t>CSU Northridge, CA</a:t>
            </a: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4411A732-0385-4C07-9794-9F75C687D68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230D2FB-3356-4D64-94C4-78607B116990}" type="datetime1">
              <a:rPr lang="en-US" smtClean="0"/>
              <a:pPr/>
              <a:t>11/3/2013</a:t>
            </a:fld>
            <a:endParaRPr lang="en-US"/>
          </a:p>
        </p:txBody>
      </p:sp>
      <p:sp>
        <p:nvSpPr>
          <p:cNvPr id="5" name="Footer Placeholder 4"/>
          <p:cNvSpPr>
            <a:spLocks noGrp="1"/>
          </p:cNvSpPr>
          <p:nvPr>
            <p:ph type="ftr" sz="quarter" idx="11"/>
          </p:nvPr>
        </p:nvSpPr>
        <p:spPr/>
        <p:txBody>
          <a:bodyPr/>
          <a:lstStyle>
            <a:lvl1pPr>
              <a:defRPr/>
            </a:lvl1pPr>
          </a:lstStyle>
          <a:p>
            <a:r>
              <a:rPr lang="en-US" smtClean="0"/>
              <a:t>CSU Northridge, CA</a:t>
            </a:r>
            <a:endParaRPr lang="en-US"/>
          </a:p>
        </p:txBody>
      </p:sp>
      <p:sp>
        <p:nvSpPr>
          <p:cNvPr id="6" name="Slide Number Placeholder 5"/>
          <p:cNvSpPr>
            <a:spLocks noGrp="1"/>
          </p:cNvSpPr>
          <p:nvPr>
            <p:ph type="sldNum" sz="quarter" idx="12"/>
          </p:nvPr>
        </p:nvSpPr>
        <p:spPr/>
        <p:txBody>
          <a:bodyPr/>
          <a:lstStyle>
            <a:lvl1pPr>
              <a:defRPr/>
            </a:lvl1pPr>
          </a:lstStyle>
          <a:p>
            <a:fld id="{A3670758-277C-42F2-B051-AD32755013E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81E19B8-BA1B-4C3C-903B-346B5EB6EB30}" type="datetime1">
              <a:rPr lang="en-US" smtClean="0"/>
              <a:pPr/>
              <a:t>11/3/2013</a:t>
            </a:fld>
            <a:endParaRPr lang="en-US"/>
          </a:p>
        </p:txBody>
      </p:sp>
      <p:sp>
        <p:nvSpPr>
          <p:cNvPr id="5" name="Footer Placeholder 4"/>
          <p:cNvSpPr>
            <a:spLocks noGrp="1"/>
          </p:cNvSpPr>
          <p:nvPr>
            <p:ph type="ftr" sz="quarter" idx="11"/>
          </p:nvPr>
        </p:nvSpPr>
        <p:spPr/>
        <p:txBody>
          <a:bodyPr/>
          <a:lstStyle>
            <a:lvl1pPr>
              <a:defRPr/>
            </a:lvl1pPr>
          </a:lstStyle>
          <a:p>
            <a:r>
              <a:rPr lang="en-US" smtClean="0"/>
              <a:t>CSU Northridge, CA</a:t>
            </a:r>
            <a:endParaRPr lang="en-US"/>
          </a:p>
        </p:txBody>
      </p:sp>
      <p:sp>
        <p:nvSpPr>
          <p:cNvPr id="6" name="Slide Number Placeholder 5"/>
          <p:cNvSpPr>
            <a:spLocks noGrp="1"/>
          </p:cNvSpPr>
          <p:nvPr>
            <p:ph type="sldNum" sz="quarter" idx="12"/>
          </p:nvPr>
        </p:nvSpPr>
        <p:spPr/>
        <p:txBody>
          <a:bodyPr/>
          <a:lstStyle>
            <a:lvl1pPr>
              <a:defRPr/>
            </a:lvl1pPr>
          </a:lstStyle>
          <a:p>
            <a:fld id="{B4C2BCF6-974A-4595-8E75-836B767593B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FBEED7D-EA2E-44E4-91FE-5E9A67B2E2EA}" type="datetime1">
              <a:rPr lang="en-US" smtClean="0"/>
              <a:pPr/>
              <a:t>11/3/2013</a:t>
            </a:fld>
            <a:endParaRPr lang="en-US"/>
          </a:p>
        </p:txBody>
      </p:sp>
      <p:sp>
        <p:nvSpPr>
          <p:cNvPr id="6" name="Footer Placeholder 5"/>
          <p:cNvSpPr>
            <a:spLocks noGrp="1"/>
          </p:cNvSpPr>
          <p:nvPr>
            <p:ph type="ftr" sz="quarter" idx="11"/>
          </p:nvPr>
        </p:nvSpPr>
        <p:spPr/>
        <p:txBody>
          <a:bodyPr/>
          <a:lstStyle>
            <a:lvl1pPr>
              <a:defRPr/>
            </a:lvl1pPr>
          </a:lstStyle>
          <a:p>
            <a:r>
              <a:rPr lang="en-US" smtClean="0"/>
              <a:t>CSU Northridge, CA</a:t>
            </a:r>
            <a:endParaRPr lang="en-US"/>
          </a:p>
        </p:txBody>
      </p:sp>
      <p:sp>
        <p:nvSpPr>
          <p:cNvPr id="7" name="Slide Number Placeholder 6"/>
          <p:cNvSpPr>
            <a:spLocks noGrp="1"/>
          </p:cNvSpPr>
          <p:nvPr>
            <p:ph type="sldNum" sz="quarter" idx="12"/>
          </p:nvPr>
        </p:nvSpPr>
        <p:spPr/>
        <p:txBody>
          <a:bodyPr/>
          <a:lstStyle>
            <a:lvl1pPr>
              <a:defRPr/>
            </a:lvl1pPr>
          </a:lstStyle>
          <a:p>
            <a:fld id="{8D5F7B7C-DB1F-49C9-8416-0ACF0DFA631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AFE06EE5-42CD-46DF-9DDA-E707CF6969A8}" type="datetime1">
              <a:rPr lang="en-US" smtClean="0"/>
              <a:pPr/>
              <a:t>11/3/2013</a:t>
            </a:fld>
            <a:endParaRPr lang="en-US"/>
          </a:p>
        </p:txBody>
      </p:sp>
      <p:sp>
        <p:nvSpPr>
          <p:cNvPr id="8" name="Footer Placeholder 7"/>
          <p:cNvSpPr>
            <a:spLocks noGrp="1"/>
          </p:cNvSpPr>
          <p:nvPr>
            <p:ph type="ftr" sz="quarter" idx="11"/>
          </p:nvPr>
        </p:nvSpPr>
        <p:spPr/>
        <p:txBody>
          <a:bodyPr/>
          <a:lstStyle>
            <a:lvl1pPr>
              <a:defRPr/>
            </a:lvl1pPr>
          </a:lstStyle>
          <a:p>
            <a:r>
              <a:rPr lang="en-US" smtClean="0"/>
              <a:t>CSU Northridge, CA</a:t>
            </a:r>
            <a:endParaRPr lang="en-US"/>
          </a:p>
        </p:txBody>
      </p:sp>
      <p:sp>
        <p:nvSpPr>
          <p:cNvPr id="9" name="Slide Number Placeholder 8"/>
          <p:cNvSpPr>
            <a:spLocks noGrp="1"/>
          </p:cNvSpPr>
          <p:nvPr>
            <p:ph type="sldNum" sz="quarter" idx="12"/>
          </p:nvPr>
        </p:nvSpPr>
        <p:spPr/>
        <p:txBody>
          <a:bodyPr/>
          <a:lstStyle>
            <a:lvl1pPr>
              <a:defRPr/>
            </a:lvl1pPr>
          </a:lstStyle>
          <a:p>
            <a:fld id="{63F06FCD-1B43-4D21-9372-1C74A4DC636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B1896845-F561-4B88-A136-66AD6B9FF501}" type="datetime1">
              <a:rPr lang="en-US" smtClean="0"/>
              <a:pPr/>
              <a:t>11/3/2013</a:t>
            </a:fld>
            <a:endParaRPr lang="en-US"/>
          </a:p>
        </p:txBody>
      </p:sp>
      <p:sp>
        <p:nvSpPr>
          <p:cNvPr id="4" name="Footer Placeholder 3"/>
          <p:cNvSpPr>
            <a:spLocks noGrp="1"/>
          </p:cNvSpPr>
          <p:nvPr>
            <p:ph type="ftr" sz="quarter" idx="11"/>
          </p:nvPr>
        </p:nvSpPr>
        <p:spPr/>
        <p:txBody>
          <a:bodyPr/>
          <a:lstStyle>
            <a:lvl1pPr>
              <a:defRPr/>
            </a:lvl1pPr>
          </a:lstStyle>
          <a:p>
            <a:r>
              <a:rPr lang="en-US" smtClean="0"/>
              <a:t>CSU Northridge, CA</a:t>
            </a:r>
            <a:endParaRPr lang="en-US"/>
          </a:p>
        </p:txBody>
      </p:sp>
      <p:sp>
        <p:nvSpPr>
          <p:cNvPr id="5" name="Slide Number Placeholder 4"/>
          <p:cNvSpPr>
            <a:spLocks noGrp="1"/>
          </p:cNvSpPr>
          <p:nvPr>
            <p:ph type="sldNum" sz="quarter" idx="12"/>
          </p:nvPr>
        </p:nvSpPr>
        <p:spPr/>
        <p:txBody>
          <a:bodyPr/>
          <a:lstStyle>
            <a:lvl1pPr>
              <a:defRPr/>
            </a:lvl1pPr>
          </a:lstStyle>
          <a:p>
            <a:fld id="{2F12992B-80D7-478E-A33E-C09E1E59E67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FBD94D1-78D2-4B6F-B42A-05E98AC94880}" type="datetime1">
              <a:rPr lang="en-US" smtClean="0"/>
              <a:pPr/>
              <a:t>11/3/2013</a:t>
            </a:fld>
            <a:endParaRPr lang="en-US"/>
          </a:p>
        </p:txBody>
      </p:sp>
      <p:sp>
        <p:nvSpPr>
          <p:cNvPr id="3" name="Footer Placeholder 2"/>
          <p:cNvSpPr>
            <a:spLocks noGrp="1"/>
          </p:cNvSpPr>
          <p:nvPr>
            <p:ph type="ftr" sz="quarter" idx="11"/>
          </p:nvPr>
        </p:nvSpPr>
        <p:spPr/>
        <p:txBody>
          <a:bodyPr/>
          <a:lstStyle>
            <a:lvl1pPr>
              <a:defRPr/>
            </a:lvl1pPr>
          </a:lstStyle>
          <a:p>
            <a:r>
              <a:rPr lang="en-US" smtClean="0"/>
              <a:t>CSU Northridge, CA</a:t>
            </a:r>
            <a:endParaRPr lang="en-US"/>
          </a:p>
        </p:txBody>
      </p:sp>
      <p:sp>
        <p:nvSpPr>
          <p:cNvPr id="4" name="Slide Number Placeholder 3"/>
          <p:cNvSpPr>
            <a:spLocks noGrp="1"/>
          </p:cNvSpPr>
          <p:nvPr>
            <p:ph type="sldNum" sz="quarter" idx="12"/>
          </p:nvPr>
        </p:nvSpPr>
        <p:spPr/>
        <p:txBody>
          <a:bodyPr/>
          <a:lstStyle>
            <a:lvl1pPr>
              <a:defRPr/>
            </a:lvl1pPr>
          </a:lstStyle>
          <a:p>
            <a:fld id="{A65772F9-0946-4E5B-8BB2-853DEE8EE7C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2C0A0EE-7BDB-4A32-9122-F5C21803EF54}" type="datetime1">
              <a:rPr lang="en-US" smtClean="0"/>
              <a:pPr/>
              <a:t>11/3/2013</a:t>
            </a:fld>
            <a:endParaRPr lang="en-US"/>
          </a:p>
        </p:txBody>
      </p:sp>
      <p:sp>
        <p:nvSpPr>
          <p:cNvPr id="6" name="Footer Placeholder 5"/>
          <p:cNvSpPr>
            <a:spLocks noGrp="1"/>
          </p:cNvSpPr>
          <p:nvPr>
            <p:ph type="ftr" sz="quarter" idx="11"/>
          </p:nvPr>
        </p:nvSpPr>
        <p:spPr/>
        <p:txBody>
          <a:bodyPr/>
          <a:lstStyle>
            <a:lvl1pPr>
              <a:defRPr/>
            </a:lvl1pPr>
          </a:lstStyle>
          <a:p>
            <a:r>
              <a:rPr lang="en-US" smtClean="0"/>
              <a:t>CSU Northridge, CA</a:t>
            </a:r>
            <a:endParaRPr lang="en-US"/>
          </a:p>
        </p:txBody>
      </p:sp>
      <p:sp>
        <p:nvSpPr>
          <p:cNvPr id="7" name="Slide Number Placeholder 6"/>
          <p:cNvSpPr>
            <a:spLocks noGrp="1"/>
          </p:cNvSpPr>
          <p:nvPr>
            <p:ph type="sldNum" sz="quarter" idx="12"/>
          </p:nvPr>
        </p:nvSpPr>
        <p:spPr/>
        <p:txBody>
          <a:bodyPr/>
          <a:lstStyle>
            <a:lvl1pPr>
              <a:defRPr/>
            </a:lvl1pPr>
          </a:lstStyle>
          <a:p>
            <a:fld id="{4FE4DD81-BA96-436B-8BFE-E42EFBEE02A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5830BED-F33B-4F33-BC1D-41C6870A5B97}" type="datetime1">
              <a:rPr lang="en-US" smtClean="0"/>
              <a:pPr/>
              <a:t>11/3/2013</a:t>
            </a:fld>
            <a:endParaRPr lang="en-US"/>
          </a:p>
        </p:txBody>
      </p:sp>
      <p:sp>
        <p:nvSpPr>
          <p:cNvPr id="6" name="Footer Placeholder 5"/>
          <p:cNvSpPr>
            <a:spLocks noGrp="1"/>
          </p:cNvSpPr>
          <p:nvPr>
            <p:ph type="ftr" sz="quarter" idx="11"/>
          </p:nvPr>
        </p:nvSpPr>
        <p:spPr/>
        <p:txBody>
          <a:bodyPr/>
          <a:lstStyle>
            <a:lvl1pPr>
              <a:defRPr/>
            </a:lvl1pPr>
          </a:lstStyle>
          <a:p>
            <a:r>
              <a:rPr lang="en-US" smtClean="0"/>
              <a:t>CSU Northridge, CA</a:t>
            </a:r>
            <a:endParaRPr lang="en-US"/>
          </a:p>
        </p:txBody>
      </p:sp>
      <p:sp>
        <p:nvSpPr>
          <p:cNvPr id="7" name="Slide Number Placeholder 6"/>
          <p:cNvSpPr>
            <a:spLocks noGrp="1"/>
          </p:cNvSpPr>
          <p:nvPr>
            <p:ph type="sldNum" sz="quarter" idx="12"/>
          </p:nvPr>
        </p:nvSpPr>
        <p:spPr/>
        <p:txBody>
          <a:bodyPr/>
          <a:lstStyle>
            <a:lvl1pPr>
              <a:defRPr/>
            </a:lvl1pPr>
          </a:lstStyle>
          <a:p>
            <a:fld id="{A9F07697-01B2-4836-9C2D-E356EBAACCD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0" y="0"/>
            <a:ext cx="9144000" cy="6858000"/>
            <a:chOff x="0" y="0"/>
            <a:chExt cx="5760" cy="4320"/>
          </a:xfrm>
        </p:grpSpPr>
        <p:sp>
          <p:nvSpPr>
            <p:cNvPr id="8601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8602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endParaRPr lang="en-US"/>
            </a:p>
          </p:txBody>
        </p:sp>
      </p:grpSp>
      <p:sp>
        <p:nvSpPr>
          <p:cNvPr id="8602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en-US"/>
          </a:p>
        </p:txBody>
      </p:sp>
      <p:grpSp>
        <p:nvGrpSpPr>
          <p:cNvPr id="86022" name="Group 6"/>
          <p:cNvGrpSpPr>
            <a:grpSpLocks/>
          </p:cNvGrpSpPr>
          <p:nvPr/>
        </p:nvGrpSpPr>
        <p:grpSpPr bwMode="auto">
          <a:xfrm>
            <a:off x="0" y="6019800"/>
            <a:ext cx="7848600" cy="857250"/>
            <a:chOff x="0" y="3792"/>
            <a:chExt cx="4944" cy="540"/>
          </a:xfrm>
        </p:grpSpPr>
        <p:sp>
          <p:nvSpPr>
            <p:cNvPr id="8602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en-US"/>
            </a:p>
          </p:txBody>
        </p:sp>
        <p:grpSp>
          <p:nvGrpSpPr>
            <p:cNvPr id="86024" name="Group 8"/>
            <p:cNvGrpSpPr>
              <a:grpSpLocks/>
            </p:cNvGrpSpPr>
            <p:nvPr userDrawn="1"/>
          </p:nvGrpSpPr>
          <p:grpSpPr bwMode="auto">
            <a:xfrm>
              <a:off x="2486" y="3792"/>
              <a:ext cx="2458" cy="540"/>
              <a:chOff x="2486" y="3792"/>
              <a:chExt cx="2458" cy="540"/>
            </a:xfrm>
          </p:grpSpPr>
          <p:sp>
            <p:nvSpPr>
              <p:cNvPr id="8602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endParaRPr lang="en-US"/>
              </a:p>
            </p:txBody>
          </p:sp>
          <p:sp>
            <p:nvSpPr>
              <p:cNvPr id="8602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en-US"/>
              </a:p>
            </p:txBody>
          </p:sp>
          <p:sp>
            <p:nvSpPr>
              <p:cNvPr id="8602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en-US"/>
              </a:p>
            </p:txBody>
          </p:sp>
          <p:sp>
            <p:nvSpPr>
              <p:cNvPr id="8602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en-US"/>
              </a:p>
            </p:txBody>
          </p:sp>
          <p:sp>
            <p:nvSpPr>
              <p:cNvPr id="8602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en-US"/>
              </a:p>
            </p:txBody>
          </p:sp>
        </p:grpSp>
        <p:sp>
          <p:nvSpPr>
            <p:cNvPr id="8603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en-US"/>
            </a:p>
          </p:txBody>
        </p:sp>
      </p:grpSp>
      <p:grpSp>
        <p:nvGrpSpPr>
          <p:cNvPr id="86031" name="Group 15"/>
          <p:cNvGrpSpPr>
            <a:grpSpLocks/>
          </p:cNvGrpSpPr>
          <p:nvPr/>
        </p:nvGrpSpPr>
        <p:grpSpPr bwMode="auto">
          <a:xfrm>
            <a:off x="627063" y="6021388"/>
            <a:ext cx="5684837" cy="849312"/>
            <a:chOff x="395" y="3793"/>
            <a:chExt cx="3581" cy="535"/>
          </a:xfrm>
        </p:grpSpPr>
        <p:sp>
          <p:nvSpPr>
            <p:cNvPr id="8603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en-US"/>
            </a:p>
          </p:txBody>
        </p:sp>
        <p:sp>
          <p:nvSpPr>
            <p:cNvPr id="8603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en-US"/>
            </a:p>
          </p:txBody>
        </p:sp>
        <p:sp>
          <p:nvSpPr>
            <p:cNvPr id="8603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en-US"/>
            </a:p>
          </p:txBody>
        </p:sp>
        <p:sp>
          <p:nvSpPr>
            <p:cNvPr id="8603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en-US"/>
            </a:p>
          </p:txBody>
        </p:sp>
        <p:sp>
          <p:nvSpPr>
            <p:cNvPr id="8603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en-US"/>
            </a:p>
          </p:txBody>
        </p:sp>
        <p:sp>
          <p:nvSpPr>
            <p:cNvPr id="8603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en-US"/>
            </a:p>
          </p:txBody>
        </p:sp>
      </p:grpSp>
      <p:sp>
        <p:nvSpPr>
          <p:cNvPr id="8603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6039"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604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Arial" charset="0"/>
              </a:defRPr>
            </a:lvl1pPr>
          </a:lstStyle>
          <a:p>
            <a:fld id="{2E4C6BC0-D110-44D7-90AB-003B05D9FA60}" type="datetime1">
              <a:rPr lang="en-US" smtClean="0"/>
              <a:pPr/>
              <a:t>11/3/2013</a:t>
            </a:fld>
            <a:endParaRPr lang="en-US"/>
          </a:p>
        </p:txBody>
      </p:sp>
      <p:sp>
        <p:nvSpPr>
          <p:cNvPr id="8604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r>
              <a:rPr lang="en-US" smtClean="0"/>
              <a:t>CSU Northridge, CA</a:t>
            </a:r>
            <a:endParaRPr lang="en-US"/>
          </a:p>
        </p:txBody>
      </p:sp>
      <p:sp>
        <p:nvSpPr>
          <p:cNvPr id="8604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fld id="{F71D3B13-1B67-404C-B513-63853C4E129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iming>
    <p:tnLst>
      <p:par>
        <p:cTn id="1" dur="indefinite" restart="never" nodeType="tmRoot"/>
      </p:par>
    </p:tnLst>
  </p:timing>
  <p:hf sldNum="0" hdr="0" ftr="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Palatino Linotype" pitchFamily="18"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Palatino Linotype" pitchFamily="18"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Palatino Linotype" pitchFamily="18"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Palatino Linotype"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Palatino Linotype"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Palatino Linotype"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Palatino Linotype"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Palatino Linotype" pitchFamily="18"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file:///\\ARROW\vayu\Docs\PowerPoint\2013\KASI\ChGoodrich.mpeg" TargetMode="External"/><Relationship Id="rId5" Type="http://schemas.openxmlformats.org/officeDocument/2006/relationships/image" Target="../media/image1.png"/><Relationship Id="rId4" Type="http://schemas.openxmlformats.org/officeDocument/2006/relationships/hyperlink" Target="http://www.bbso.njit.edu/~vayu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ARROW\vayu\Docs\PowerPoint\2013\KASI\2005may13_ha06_gifs.mpg" TargetMode="External"/><Relationship Id="rId1" Type="http://schemas.openxmlformats.org/officeDocument/2006/relationships/video" Target="file:///\\ARROW\vayu\Docs\PowerPoint\2013\KASI\EIT_Ha_by_Pete.mp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2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2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8.wmf"/><Relationship Id="rId4" Type="http://schemas.openxmlformats.org/officeDocument/2006/relationships/image" Target="../media/image37.wmf"/></Relationships>
</file>

<file path=ppt/slides/_rels/slide2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file:///\\ARROW\vayu\Docs\PowerPoint\2013\KASI\03jun11_KinkEruption.m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slides/_rels/slide31.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file:///\\ARROW\vayu\Docs\PowerPoint\2013\KASI\Earth_impacting_CME_HIA.wm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w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a:xfrm>
            <a:off x="457200" y="601663"/>
            <a:ext cx="8229600" cy="1176337"/>
          </a:xfrm>
        </p:spPr>
        <p:txBody>
          <a:bodyPr/>
          <a:lstStyle/>
          <a:p>
            <a:r>
              <a:rPr lang="en-US" sz="3200" b="1" dirty="0"/>
              <a:t>Relationship Between Earth Directed Solar Eruptions and Magnetic Clouds at 1AU</a:t>
            </a:r>
          </a:p>
        </p:txBody>
      </p:sp>
      <p:sp>
        <p:nvSpPr>
          <p:cNvPr id="171011" name="Rectangle 3"/>
          <p:cNvSpPr>
            <a:spLocks noGrp="1" noChangeArrowheads="1"/>
          </p:cNvSpPr>
          <p:nvPr>
            <p:ph type="subTitle" idx="1"/>
          </p:nvPr>
        </p:nvSpPr>
        <p:spPr>
          <a:xfrm>
            <a:off x="0" y="6273800"/>
            <a:ext cx="9144000" cy="584200"/>
          </a:xfrm>
        </p:spPr>
        <p:txBody>
          <a:bodyPr/>
          <a:lstStyle/>
          <a:p>
            <a:pPr algn="just">
              <a:lnSpc>
                <a:spcPct val="80000"/>
              </a:lnSpc>
            </a:pPr>
            <a:r>
              <a:rPr lang="en-US" sz="1800" dirty="0"/>
              <a:t>Vasyl </a:t>
            </a:r>
            <a:r>
              <a:rPr lang="en-US" sz="1800" dirty="0" smtClean="0"/>
              <a:t>Yurchyshyn, Big </a:t>
            </a:r>
            <a:r>
              <a:rPr lang="en-US" sz="1800" dirty="0"/>
              <a:t>Bear Solar </a:t>
            </a:r>
            <a:r>
              <a:rPr lang="en-US" sz="1800" dirty="0" smtClean="0"/>
              <a:t>Observatory, </a:t>
            </a:r>
            <a:r>
              <a:rPr lang="en-US" sz="1800" dirty="0" smtClean="0">
                <a:hlinkClick r:id="rId4"/>
              </a:rPr>
              <a:t>www.bbso.njit.edu</a:t>
            </a:r>
            <a:r>
              <a:rPr lang="en-US" sz="1800" dirty="0">
                <a:hlinkClick r:id="rId4"/>
              </a:rPr>
              <a:t>/~</a:t>
            </a:r>
            <a:r>
              <a:rPr lang="en-US" sz="1800" dirty="0" smtClean="0">
                <a:hlinkClick r:id="rId4"/>
              </a:rPr>
              <a:t>vayur</a:t>
            </a:r>
            <a:endParaRPr lang="en-US" sz="1800" dirty="0"/>
          </a:p>
          <a:p>
            <a:pPr algn="just">
              <a:lnSpc>
                <a:spcPct val="80000"/>
              </a:lnSpc>
            </a:pPr>
            <a:r>
              <a:rPr lang="en-US" sz="1600" i="1" dirty="0"/>
              <a:t>in collaboration with V. </a:t>
            </a:r>
            <a:r>
              <a:rPr lang="en-US" sz="1600" i="1" dirty="0" err="1"/>
              <a:t>Abramenko</a:t>
            </a:r>
            <a:r>
              <a:rPr lang="en-US" sz="1600" i="1" dirty="0"/>
              <a:t>, D. </a:t>
            </a:r>
            <a:r>
              <a:rPr lang="en-US" sz="1600" i="1" dirty="0" err="1" smtClean="0"/>
              <a:t>Tripathi</a:t>
            </a:r>
            <a:r>
              <a:rPr lang="en-US" sz="1600" i="1" dirty="0" smtClean="0"/>
              <a:t>, Q</a:t>
            </a:r>
            <a:r>
              <a:rPr lang="en-US" sz="1600" i="1" dirty="0"/>
              <a:t>. </a:t>
            </a:r>
            <a:r>
              <a:rPr lang="en-US" sz="1600" i="1" dirty="0" err="1"/>
              <a:t>Hu</a:t>
            </a:r>
            <a:r>
              <a:rPr lang="en-US" sz="1600" i="1" dirty="0"/>
              <a:t>, R.P. </a:t>
            </a:r>
            <a:r>
              <a:rPr lang="en-US" sz="1600" i="1" dirty="0" err="1"/>
              <a:t>Lepping</a:t>
            </a:r>
            <a:r>
              <a:rPr lang="en-US" sz="1600" i="1" dirty="0"/>
              <a:t>, B. Lynch, J. </a:t>
            </a:r>
            <a:r>
              <a:rPr lang="en-US" sz="1600" i="1" dirty="0" err="1"/>
              <a:t>Krall</a:t>
            </a:r>
            <a:r>
              <a:rPr lang="en-US" sz="1600" i="1" dirty="0"/>
              <a:t>, J. </a:t>
            </a:r>
            <a:r>
              <a:rPr lang="en-US" sz="1600" i="1" dirty="0" err="1"/>
              <a:t>Qiu</a:t>
            </a:r>
            <a:r>
              <a:rPr lang="en-US" sz="1600" i="1" dirty="0"/>
              <a:t>, H. Wang</a:t>
            </a:r>
          </a:p>
        </p:txBody>
      </p:sp>
      <p:pic>
        <p:nvPicPr>
          <p:cNvPr id="5" name="ChGoodrich.mpeg">
            <a:hlinkClick r:id="" action="ppaction://media"/>
          </p:cNvPr>
          <p:cNvPicPr>
            <a:picLocks noRot="1" noChangeAspect="1"/>
          </p:cNvPicPr>
          <p:nvPr>
            <a:videoFile r:link="rId1"/>
          </p:nvPr>
        </p:nvPicPr>
        <p:blipFill>
          <a:blip r:embed="rId5" cstate="print"/>
          <a:stretch>
            <a:fillRect/>
          </a:stretch>
        </p:blipFill>
        <p:spPr>
          <a:xfrm>
            <a:off x="1346200" y="1574800"/>
            <a:ext cx="6096000" cy="4572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ate Placeholder 3"/>
          <p:cNvSpPr>
            <a:spLocks noGrp="1"/>
          </p:cNvSpPr>
          <p:nvPr>
            <p:ph type="dt" sz="half" idx="10"/>
          </p:nvPr>
        </p:nvSpPr>
        <p:spPr/>
        <p:txBody>
          <a:bodyPr/>
          <a:lstStyle/>
          <a:p>
            <a:fld id="{052641F6-7E9F-48C2-A2AA-DAFC4F5C6083}" type="datetime1">
              <a:rPr lang="en-US" smtClean="0"/>
              <a:pPr/>
              <a:t>11/3/2013</a:t>
            </a:fld>
            <a:endParaRPr lang="en-US"/>
          </a:p>
        </p:txBody>
      </p:sp>
      <p:sp>
        <p:nvSpPr>
          <p:cNvPr id="254979" name="Text Box 3"/>
          <p:cNvSpPr txBox="1">
            <a:spLocks noChangeArrowheads="1"/>
          </p:cNvSpPr>
          <p:nvPr/>
        </p:nvSpPr>
        <p:spPr bwMode="auto">
          <a:xfrm>
            <a:off x="7229475" y="1373188"/>
            <a:ext cx="511175" cy="336550"/>
          </a:xfrm>
          <a:prstGeom prst="rect">
            <a:avLst/>
          </a:prstGeom>
          <a:noFill/>
          <a:ln w="9525" algn="ctr">
            <a:noFill/>
            <a:miter lim="800000"/>
            <a:headEnd/>
            <a:tailEnd/>
          </a:ln>
          <a:effectLst/>
        </p:spPr>
        <p:txBody>
          <a:bodyPr wrap="none">
            <a:spAutoFit/>
          </a:bodyPr>
          <a:lstStyle/>
          <a:p>
            <a:r>
              <a:rPr lang="en-US" sz="1600">
                <a:solidFill>
                  <a:schemeClr val="bg1"/>
                </a:solidFill>
                <a:effectLst>
                  <a:outerShdw blurRad="38100" dist="38100" dir="2700000" algn="tl">
                    <a:srgbClr val="000000"/>
                  </a:outerShdw>
                </a:effectLst>
                <a:latin typeface="Arial" charset="0"/>
              </a:rPr>
              <a:t>sun</a:t>
            </a:r>
          </a:p>
        </p:txBody>
      </p:sp>
      <p:pic>
        <p:nvPicPr>
          <p:cNvPr id="254980" name="Picture 4" descr="efr_s1"/>
          <p:cNvPicPr>
            <a:picLocks noChangeAspect="1" noChangeArrowheads="1"/>
          </p:cNvPicPr>
          <p:nvPr/>
        </p:nvPicPr>
        <p:blipFill>
          <a:blip r:embed="rId2" cstate="print"/>
          <a:srcRect l="15770" t="23042" r="40448" b="21243"/>
          <a:stretch>
            <a:fillRect/>
          </a:stretch>
        </p:blipFill>
        <p:spPr bwMode="auto">
          <a:xfrm>
            <a:off x="6210300" y="257175"/>
            <a:ext cx="2463800" cy="2486025"/>
          </a:xfrm>
          <a:prstGeom prst="rect">
            <a:avLst/>
          </a:prstGeom>
          <a:noFill/>
        </p:spPr>
      </p:pic>
      <p:pic>
        <p:nvPicPr>
          <p:cNvPr id="254981" name="Picture 5" descr="may13_lines"/>
          <p:cNvPicPr>
            <a:picLocks noChangeAspect="1" noChangeArrowheads="1"/>
          </p:cNvPicPr>
          <p:nvPr/>
        </p:nvPicPr>
        <p:blipFill>
          <a:blip r:embed="rId3" cstate="print"/>
          <a:srcRect l="10965" t="7504" r="2602" b="2791"/>
          <a:stretch>
            <a:fillRect/>
          </a:stretch>
        </p:blipFill>
        <p:spPr bwMode="auto">
          <a:xfrm>
            <a:off x="549275" y="2455863"/>
            <a:ext cx="4772025" cy="3754437"/>
          </a:xfrm>
          <a:prstGeom prst="rect">
            <a:avLst/>
          </a:prstGeom>
          <a:noFill/>
        </p:spPr>
      </p:pic>
      <p:pic>
        <p:nvPicPr>
          <p:cNvPr id="254982" name="Picture 6" descr="efr_s2"/>
          <p:cNvPicPr>
            <a:picLocks noChangeAspect="1" noChangeArrowheads="1"/>
          </p:cNvPicPr>
          <p:nvPr/>
        </p:nvPicPr>
        <p:blipFill>
          <a:blip r:embed="rId4" cstate="print"/>
          <a:srcRect l="23741" t="21779" r="22836" b="16325"/>
          <a:stretch>
            <a:fillRect/>
          </a:stretch>
        </p:blipFill>
        <p:spPr bwMode="auto">
          <a:xfrm>
            <a:off x="6210300" y="2747963"/>
            <a:ext cx="2473325" cy="2495550"/>
          </a:xfrm>
          <a:prstGeom prst="rect">
            <a:avLst/>
          </a:prstGeom>
          <a:noFill/>
        </p:spPr>
      </p:pic>
      <p:grpSp>
        <p:nvGrpSpPr>
          <p:cNvPr id="254983" name="Group 7"/>
          <p:cNvGrpSpPr>
            <a:grpSpLocks/>
          </p:cNvGrpSpPr>
          <p:nvPr/>
        </p:nvGrpSpPr>
        <p:grpSpPr bwMode="auto">
          <a:xfrm rot="18281964">
            <a:off x="7076281" y="50007"/>
            <a:ext cx="1144587" cy="2514600"/>
            <a:chOff x="2063" y="672"/>
            <a:chExt cx="721" cy="1584"/>
          </a:xfrm>
        </p:grpSpPr>
        <p:sp>
          <p:nvSpPr>
            <p:cNvPr id="254984" name="AutoShape 8"/>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54985" name="AutoShape 9"/>
            <p:cNvSpPr>
              <a:spLocks noChangeArrowheads="1"/>
            </p:cNvSpPr>
            <p:nvPr/>
          </p:nvSpPr>
          <p:spPr bwMode="auto">
            <a:xfrm>
              <a:off x="2064" y="816"/>
              <a:ext cx="720" cy="1296"/>
            </a:xfrm>
            <a:prstGeom prst="can">
              <a:avLst>
                <a:gd name="adj" fmla="val 19858"/>
              </a:avLst>
            </a:prstGeom>
            <a:solidFill>
              <a:srgbClr val="000080"/>
            </a:solidFill>
            <a:ln w="9525">
              <a:solidFill>
                <a:schemeClr val="tx1"/>
              </a:solidFill>
              <a:round/>
              <a:headEnd/>
              <a:tailEnd/>
            </a:ln>
            <a:effectLst/>
          </p:spPr>
          <p:txBody>
            <a:bodyPr wrap="none" anchor="ctr"/>
            <a:lstStyle/>
            <a:p>
              <a:endParaRPr lang="en-US"/>
            </a:p>
          </p:txBody>
        </p:sp>
        <p:sp>
          <p:nvSpPr>
            <p:cNvPr id="254986" name="AutoShape 10"/>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54987" name="AutoShape 11"/>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254988" name="AutoShape 12"/>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54989" name="AutoShape 13"/>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254990" name="Group 14"/>
          <p:cNvGrpSpPr>
            <a:grpSpLocks/>
          </p:cNvGrpSpPr>
          <p:nvPr/>
        </p:nvGrpSpPr>
        <p:grpSpPr bwMode="auto">
          <a:xfrm rot="18281964">
            <a:off x="7088981" y="35719"/>
            <a:ext cx="1144588" cy="2514600"/>
            <a:chOff x="2063" y="672"/>
            <a:chExt cx="721" cy="1584"/>
          </a:xfrm>
        </p:grpSpPr>
        <p:sp>
          <p:nvSpPr>
            <p:cNvPr id="254991" name="AutoShape 15"/>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54992" name="AutoShape 16"/>
            <p:cNvSpPr>
              <a:spLocks noChangeArrowheads="1"/>
            </p:cNvSpPr>
            <p:nvPr/>
          </p:nvSpPr>
          <p:spPr bwMode="auto">
            <a:xfrm>
              <a:off x="2064" y="816"/>
              <a:ext cx="720" cy="1296"/>
            </a:xfrm>
            <a:prstGeom prst="can">
              <a:avLst>
                <a:gd name="adj" fmla="val 19858"/>
              </a:avLst>
            </a:prstGeom>
            <a:solidFill>
              <a:srgbClr val="000080"/>
            </a:solidFill>
            <a:ln w="9525">
              <a:solidFill>
                <a:schemeClr val="tx1"/>
              </a:solidFill>
              <a:round/>
              <a:headEnd/>
              <a:tailEnd/>
            </a:ln>
            <a:effectLst/>
          </p:spPr>
          <p:txBody>
            <a:bodyPr wrap="none" anchor="ctr"/>
            <a:lstStyle/>
            <a:p>
              <a:endParaRPr lang="en-US"/>
            </a:p>
          </p:txBody>
        </p:sp>
        <p:sp>
          <p:nvSpPr>
            <p:cNvPr id="254993" name="AutoShape 17"/>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54994" name="AutoShape 18"/>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254995" name="AutoShape 19"/>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54996" name="AutoShape 20"/>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sp>
        <p:nvSpPr>
          <p:cNvPr id="254997" name="Text Box 21"/>
          <p:cNvSpPr txBox="1">
            <a:spLocks noChangeArrowheads="1"/>
          </p:cNvSpPr>
          <p:nvPr/>
        </p:nvSpPr>
        <p:spPr bwMode="auto">
          <a:xfrm>
            <a:off x="6643688" y="5276850"/>
            <a:ext cx="1741487" cy="274638"/>
          </a:xfrm>
          <a:prstGeom prst="rect">
            <a:avLst/>
          </a:prstGeom>
          <a:noFill/>
          <a:ln w="9525" algn="ctr">
            <a:noFill/>
            <a:miter lim="800000"/>
            <a:headEnd/>
            <a:tailEnd/>
          </a:ln>
          <a:effectLst/>
        </p:spPr>
        <p:txBody>
          <a:bodyPr wrap="none">
            <a:spAutoFit/>
          </a:bodyPr>
          <a:lstStyle/>
          <a:p>
            <a:r>
              <a:rPr lang="en-US" sz="1200" i="1">
                <a:effectLst>
                  <a:outerShdw blurRad="38100" dist="38100" dir="2700000" algn="tl">
                    <a:srgbClr val="000000"/>
                  </a:outerShdw>
                </a:effectLst>
              </a:rPr>
              <a:t>Fitting by Jonathan Krall</a:t>
            </a:r>
          </a:p>
        </p:txBody>
      </p:sp>
      <p:sp>
        <p:nvSpPr>
          <p:cNvPr id="254998" name="Line 22"/>
          <p:cNvSpPr>
            <a:spLocks noChangeShapeType="1"/>
          </p:cNvSpPr>
          <p:nvPr/>
        </p:nvSpPr>
        <p:spPr bwMode="auto">
          <a:xfrm flipV="1">
            <a:off x="5775325" y="1684338"/>
            <a:ext cx="612775" cy="249237"/>
          </a:xfrm>
          <a:prstGeom prst="line">
            <a:avLst/>
          </a:prstGeom>
          <a:noFill/>
          <a:ln w="9525">
            <a:solidFill>
              <a:schemeClr val="bg2"/>
            </a:solidFill>
            <a:round/>
            <a:headEnd/>
            <a:tailEnd type="stealth" w="med" len="med"/>
          </a:ln>
          <a:effectLst/>
        </p:spPr>
        <p:txBody>
          <a:bodyPr>
            <a:spAutoFit/>
          </a:bodyPr>
          <a:lstStyle/>
          <a:p>
            <a:endParaRPr lang="en-US"/>
          </a:p>
        </p:txBody>
      </p:sp>
      <p:sp>
        <p:nvSpPr>
          <p:cNvPr id="254999" name="Text Box 23"/>
          <p:cNvSpPr txBox="1">
            <a:spLocks noChangeArrowheads="1"/>
          </p:cNvSpPr>
          <p:nvPr/>
        </p:nvSpPr>
        <p:spPr bwMode="auto">
          <a:xfrm>
            <a:off x="7775575" y="2841625"/>
            <a:ext cx="552450" cy="366713"/>
          </a:xfrm>
          <a:prstGeom prst="rect">
            <a:avLst/>
          </a:prstGeom>
          <a:noFill/>
          <a:ln w="9525" algn="ctr">
            <a:noFill/>
            <a:miter lim="800000"/>
            <a:headEnd/>
            <a:tailEnd/>
          </a:ln>
          <a:effectLst/>
        </p:spPr>
        <p:txBody>
          <a:bodyPr wrap="none">
            <a:spAutoFit/>
          </a:bodyPr>
          <a:lstStyle/>
          <a:p>
            <a:r>
              <a:rPr lang="en-US">
                <a:solidFill>
                  <a:schemeClr val="bg1"/>
                </a:solidFill>
                <a:effectLst>
                  <a:outerShdw blurRad="38100" dist="38100" dir="2700000" algn="tl">
                    <a:srgbClr val="000000"/>
                  </a:outerShdw>
                </a:effectLst>
                <a:latin typeface="Arial" charset="0"/>
              </a:rPr>
              <a:t>sun</a:t>
            </a:r>
          </a:p>
        </p:txBody>
      </p:sp>
      <p:sp>
        <p:nvSpPr>
          <p:cNvPr id="255000" name="Text Box 24"/>
          <p:cNvSpPr txBox="1">
            <a:spLocks noChangeArrowheads="1"/>
          </p:cNvSpPr>
          <p:nvPr/>
        </p:nvSpPr>
        <p:spPr bwMode="auto">
          <a:xfrm>
            <a:off x="7781925" y="4692650"/>
            <a:ext cx="704850" cy="366713"/>
          </a:xfrm>
          <a:prstGeom prst="rect">
            <a:avLst/>
          </a:prstGeom>
          <a:noFill/>
          <a:ln w="9525" algn="ctr">
            <a:noFill/>
            <a:miter lim="800000"/>
            <a:headEnd/>
            <a:tailEnd/>
          </a:ln>
          <a:effectLst/>
        </p:spPr>
        <p:txBody>
          <a:bodyPr wrap="none">
            <a:spAutoFit/>
          </a:bodyPr>
          <a:lstStyle/>
          <a:p>
            <a:r>
              <a:rPr lang="en-US">
                <a:solidFill>
                  <a:schemeClr val="bg1"/>
                </a:solidFill>
                <a:effectLst>
                  <a:outerShdw blurRad="38100" dist="38100" dir="2700000" algn="tl">
                    <a:srgbClr val="000000"/>
                  </a:outerShdw>
                </a:effectLst>
                <a:latin typeface="Arial" charset="0"/>
              </a:rPr>
              <a:t>earth</a:t>
            </a:r>
          </a:p>
        </p:txBody>
      </p:sp>
      <p:grpSp>
        <p:nvGrpSpPr>
          <p:cNvPr id="255001" name="Group 25"/>
          <p:cNvGrpSpPr>
            <a:grpSpLocks/>
          </p:cNvGrpSpPr>
          <p:nvPr/>
        </p:nvGrpSpPr>
        <p:grpSpPr bwMode="auto">
          <a:xfrm rot="16200000">
            <a:off x="7480301" y="4024312"/>
            <a:ext cx="400050" cy="803275"/>
            <a:chOff x="2063" y="672"/>
            <a:chExt cx="721" cy="1584"/>
          </a:xfrm>
        </p:grpSpPr>
        <p:sp>
          <p:nvSpPr>
            <p:cNvPr id="255002" name="AutoShape 26"/>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55003" name="AutoShape 27"/>
            <p:cNvSpPr>
              <a:spLocks noChangeArrowheads="1"/>
            </p:cNvSpPr>
            <p:nvPr/>
          </p:nvSpPr>
          <p:spPr bwMode="auto">
            <a:xfrm>
              <a:off x="2064" y="816"/>
              <a:ext cx="720" cy="1296"/>
            </a:xfrm>
            <a:prstGeom prst="can">
              <a:avLst>
                <a:gd name="adj" fmla="val 19858"/>
              </a:avLst>
            </a:prstGeom>
            <a:solidFill>
              <a:srgbClr val="000080"/>
            </a:solidFill>
            <a:ln w="9525">
              <a:solidFill>
                <a:schemeClr val="tx1"/>
              </a:solidFill>
              <a:round/>
              <a:headEnd/>
              <a:tailEnd/>
            </a:ln>
            <a:effectLst/>
          </p:spPr>
          <p:txBody>
            <a:bodyPr wrap="none" anchor="ctr"/>
            <a:lstStyle/>
            <a:p>
              <a:endParaRPr lang="en-US"/>
            </a:p>
          </p:txBody>
        </p:sp>
        <p:sp>
          <p:nvSpPr>
            <p:cNvPr id="255004" name="AutoShape 28"/>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55005" name="AutoShape 29"/>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255006" name="AutoShape 30"/>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55007" name="AutoShape 31"/>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sp>
        <p:nvSpPr>
          <p:cNvPr id="255008" name="Text Box 32"/>
          <p:cNvSpPr txBox="1">
            <a:spLocks noChangeArrowheads="1"/>
          </p:cNvSpPr>
          <p:nvPr/>
        </p:nvSpPr>
        <p:spPr bwMode="auto">
          <a:xfrm>
            <a:off x="2133600" y="5746750"/>
            <a:ext cx="4876800" cy="915988"/>
          </a:xfrm>
          <a:prstGeom prst="rect">
            <a:avLst/>
          </a:prstGeom>
          <a:solidFill>
            <a:schemeClr val="bg1"/>
          </a:solidFill>
          <a:ln w="9525" algn="ctr">
            <a:noFill/>
            <a:miter lim="800000"/>
            <a:headEnd/>
            <a:tailEnd/>
          </a:ln>
          <a:effectLst/>
        </p:spPr>
        <p:txBody>
          <a:bodyPr>
            <a:spAutoFit/>
          </a:bodyPr>
          <a:lstStyle/>
          <a:p>
            <a:pPr algn="l"/>
            <a:r>
              <a:rPr lang="en-US">
                <a:effectLst>
                  <a:outerShdw blurRad="38100" dist="38100" dir="2700000" algn="tl">
                    <a:srgbClr val="000000"/>
                  </a:outerShdw>
                </a:effectLst>
              </a:rPr>
              <a:t>In this simple case there is an agreement between the orientation and twist of magnetic fields in the active region and in the IFR</a:t>
            </a:r>
          </a:p>
        </p:txBody>
      </p:sp>
      <p:grpSp>
        <p:nvGrpSpPr>
          <p:cNvPr id="255009" name="Group 33"/>
          <p:cNvGrpSpPr>
            <a:grpSpLocks/>
          </p:cNvGrpSpPr>
          <p:nvPr/>
        </p:nvGrpSpPr>
        <p:grpSpPr bwMode="auto">
          <a:xfrm>
            <a:off x="3727450" y="254000"/>
            <a:ext cx="2486025" cy="2476500"/>
            <a:chOff x="2068" y="2313"/>
            <a:chExt cx="1902" cy="1800"/>
          </a:xfrm>
        </p:grpSpPr>
        <p:pic>
          <p:nvPicPr>
            <p:cNvPr id="255010" name="Picture 34" descr="efr_e1"/>
            <p:cNvPicPr>
              <a:picLocks noChangeAspect="1" noChangeArrowheads="1"/>
            </p:cNvPicPr>
            <p:nvPr/>
          </p:nvPicPr>
          <p:blipFill>
            <a:blip r:embed="rId5" cstate="print"/>
            <a:srcRect l="7083" t="22282" r="31563" b="20345"/>
            <a:stretch>
              <a:fillRect/>
            </a:stretch>
          </p:blipFill>
          <p:spPr bwMode="auto">
            <a:xfrm>
              <a:off x="2068" y="2313"/>
              <a:ext cx="1902" cy="1800"/>
            </a:xfrm>
            <a:prstGeom prst="rect">
              <a:avLst/>
            </a:prstGeom>
            <a:noFill/>
          </p:spPr>
        </p:pic>
        <p:sp>
          <p:nvSpPr>
            <p:cNvPr id="255011" name="Freeform 35"/>
            <p:cNvSpPr>
              <a:spLocks/>
            </p:cNvSpPr>
            <p:nvPr/>
          </p:nvSpPr>
          <p:spPr bwMode="auto">
            <a:xfrm>
              <a:off x="2640" y="2448"/>
              <a:ext cx="976" cy="242"/>
            </a:xfrm>
            <a:custGeom>
              <a:avLst/>
              <a:gdLst/>
              <a:ahLst/>
              <a:cxnLst>
                <a:cxn ang="0">
                  <a:pos x="0" y="8"/>
                </a:cxn>
                <a:cxn ang="0">
                  <a:pos x="444" y="4"/>
                </a:cxn>
                <a:cxn ang="0">
                  <a:pos x="500" y="32"/>
                </a:cxn>
                <a:cxn ang="0">
                  <a:pos x="532" y="80"/>
                </a:cxn>
                <a:cxn ang="0">
                  <a:pos x="576" y="124"/>
                </a:cxn>
                <a:cxn ang="0">
                  <a:pos x="608" y="188"/>
                </a:cxn>
                <a:cxn ang="0">
                  <a:pos x="640" y="228"/>
                </a:cxn>
                <a:cxn ang="0">
                  <a:pos x="668" y="240"/>
                </a:cxn>
                <a:cxn ang="0">
                  <a:pos x="708" y="216"/>
                </a:cxn>
                <a:cxn ang="0">
                  <a:pos x="744" y="176"/>
                </a:cxn>
                <a:cxn ang="0">
                  <a:pos x="776" y="124"/>
                </a:cxn>
                <a:cxn ang="0">
                  <a:pos x="820" y="80"/>
                </a:cxn>
                <a:cxn ang="0">
                  <a:pos x="856" y="56"/>
                </a:cxn>
                <a:cxn ang="0">
                  <a:pos x="916" y="32"/>
                </a:cxn>
                <a:cxn ang="0">
                  <a:pos x="976" y="24"/>
                </a:cxn>
              </a:cxnLst>
              <a:rect l="0" t="0" r="r" b="b"/>
              <a:pathLst>
                <a:path w="976" h="242">
                  <a:moveTo>
                    <a:pt x="0" y="8"/>
                  </a:moveTo>
                  <a:cubicBezTo>
                    <a:pt x="74" y="7"/>
                    <a:pt x="361" y="0"/>
                    <a:pt x="444" y="4"/>
                  </a:cubicBezTo>
                  <a:cubicBezTo>
                    <a:pt x="527" y="8"/>
                    <a:pt x="485" y="19"/>
                    <a:pt x="500" y="32"/>
                  </a:cubicBezTo>
                  <a:cubicBezTo>
                    <a:pt x="515" y="45"/>
                    <a:pt x="519" y="65"/>
                    <a:pt x="532" y="80"/>
                  </a:cubicBezTo>
                  <a:cubicBezTo>
                    <a:pt x="545" y="95"/>
                    <a:pt x="563" y="106"/>
                    <a:pt x="576" y="124"/>
                  </a:cubicBezTo>
                  <a:cubicBezTo>
                    <a:pt x="589" y="142"/>
                    <a:pt x="597" y="171"/>
                    <a:pt x="608" y="188"/>
                  </a:cubicBezTo>
                  <a:cubicBezTo>
                    <a:pt x="619" y="205"/>
                    <a:pt x="630" y="219"/>
                    <a:pt x="640" y="228"/>
                  </a:cubicBezTo>
                  <a:cubicBezTo>
                    <a:pt x="650" y="237"/>
                    <a:pt x="657" y="242"/>
                    <a:pt x="668" y="240"/>
                  </a:cubicBezTo>
                  <a:cubicBezTo>
                    <a:pt x="679" y="238"/>
                    <a:pt x="695" y="227"/>
                    <a:pt x="708" y="216"/>
                  </a:cubicBezTo>
                  <a:cubicBezTo>
                    <a:pt x="721" y="205"/>
                    <a:pt x="733" y="191"/>
                    <a:pt x="744" y="176"/>
                  </a:cubicBezTo>
                  <a:cubicBezTo>
                    <a:pt x="755" y="161"/>
                    <a:pt x="763" y="140"/>
                    <a:pt x="776" y="124"/>
                  </a:cubicBezTo>
                  <a:cubicBezTo>
                    <a:pt x="789" y="108"/>
                    <a:pt x="807" y="91"/>
                    <a:pt x="820" y="80"/>
                  </a:cubicBezTo>
                  <a:cubicBezTo>
                    <a:pt x="833" y="69"/>
                    <a:pt x="840" y="64"/>
                    <a:pt x="856" y="56"/>
                  </a:cubicBezTo>
                  <a:cubicBezTo>
                    <a:pt x="872" y="48"/>
                    <a:pt x="896" y="37"/>
                    <a:pt x="916" y="32"/>
                  </a:cubicBezTo>
                  <a:cubicBezTo>
                    <a:pt x="936" y="27"/>
                    <a:pt x="966" y="25"/>
                    <a:pt x="976" y="24"/>
                  </a:cubicBezTo>
                </a:path>
              </a:pathLst>
            </a:custGeom>
            <a:noFill/>
            <a:ln w="9525" cap="flat" cmpd="sng">
              <a:solidFill>
                <a:srgbClr val="3366FF"/>
              </a:solidFill>
              <a:prstDash val="solid"/>
              <a:round/>
              <a:headEnd/>
              <a:tailEnd/>
            </a:ln>
            <a:effectLst/>
          </p:spPr>
          <p:txBody>
            <a:bodyPr/>
            <a:lstStyle/>
            <a:p>
              <a:endParaRPr lang="en-US"/>
            </a:p>
          </p:txBody>
        </p:sp>
        <p:sp>
          <p:nvSpPr>
            <p:cNvPr id="255012" name="Freeform 36"/>
            <p:cNvSpPr>
              <a:spLocks/>
            </p:cNvSpPr>
            <p:nvPr/>
          </p:nvSpPr>
          <p:spPr bwMode="auto">
            <a:xfrm>
              <a:off x="2689" y="2904"/>
              <a:ext cx="976" cy="386"/>
            </a:xfrm>
            <a:custGeom>
              <a:avLst/>
              <a:gdLst/>
              <a:ahLst/>
              <a:cxnLst>
                <a:cxn ang="0">
                  <a:pos x="0" y="293"/>
                </a:cxn>
                <a:cxn ang="0">
                  <a:pos x="400" y="297"/>
                </a:cxn>
                <a:cxn ang="0">
                  <a:pos x="445" y="195"/>
                </a:cxn>
                <a:cxn ang="0">
                  <a:pos x="523" y="171"/>
                </a:cxn>
                <a:cxn ang="0">
                  <a:pos x="553" y="105"/>
                </a:cxn>
                <a:cxn ang="0">
                  <a:pos x="592" y="3"/>
                </a:cxn>
                <a:cxn ang="0">
                  <a:pos x="643" y="87"/>
                </a:cxn>
                <a:cxn ang="0">
                  <a:pos x="682" y="240"/>
                </a:cxn>
                <a:cxn ang="0">
                  <a:pos x="721" y="363"/>
                </a:cxn>
                <a:cxn ang="0">
                  <a:pos x="748" y="381"/>
                </a:cxn>
                <a:cxn ang="0">
                  <a:pos x="766" y="375"/>
                </a:cxn>
                <a:cxn ang="0">
                  <a:pos x="790" y="375"/>
                </a:cxn>
                <a:cxn ang="0">
                  <a:pos x="820" y="365"/>
                </a:cxn>
                <a:cxn ang="0">
                  <a:pos x="856" y="341"/>
                </a:cxn>
                <a:cxn ang="0">
                  <a:pos x="916" y="317"/>
                </a:cxn>
                <a:cxn ang="0">
                  <a:pos x="976" y="309"/>
                </a:cxn>
              </a:cxnLst>
              <a:rect l="0" t="0" r="r" b="b"/>
              <a:pathLst>
                <a:path w="976" h="386">
                  <a:moveTo>
                    <a:pt x="0" y="293"/>
                  </a:moveTo>
                  <a:cubicBezTo>
                    <a:pt x="67" y="294"/>
                    <a:pt x="326" y="313"/>
                    <a:pt x="400" y="297"/>
                  </a:cubicBezTo>
                  <a:cubicBezTo>
                    <a:pt x="474" y="281"/>
                    <a:pt x="425" y="216"/>
                    <a:pt x="445" y="195"/>
                  </a:cubicBezTo>
                  <a:cubicBezTo>
                    <a:pt x="465" y="174"/>
                    <a:pt x="505" y="186"/>
                    <a:pt x="523" y="171"/>
                  </a:cubicBezTo>
                  <a:cubicBezTo>
                    <a:pt x="541" y="156"/>
                    <a:pt x="542" y="133"/>
                    <a:pt x="553" y="105"/>
                  </a:cubicBezTo>
                  <a:cubicBezTo>
                    <a:pt x="564" y="77"/>
                    <a:pt x="577" y="6"/>
                    <a:pt x="592" y="3"/>
                  </a:cubicBezTo>
                  <a:cubicBezTo>
                    <a:pt x="607" y="0"/>
                    <a:pt x="628" y="48"/>
                    <a:pt x="643" y="87"/>
                  </a:cubicBezTo>
                  <a:cubicBezTo>
                    <a:pt x="658" y="126"/>
                    <a:pt x="669" y="194"/>
                    <a:pt x="682" y="240"/>
                  </a:cubicBezTo>
                  <a:cubicBezTo>
                    <a:pt x="695" y="286"/>
                    <a:pt x="710" y="340"/>
                    <a:pt x="721" y="363"/>
                  </a:cubicBezTo>
                  <a:cubicBezTo>
                    <a:pt x="732" y="386"/>
                    <a:pt x="741" y="379"/>
                    <a:pt x="748" y="381"/>
                  </a:cubicBezTo>
                  <a:cubicBezTo>
                    <a:pt x="755" y="383"/>
                    <a:pt x="759" y="376"/>
                    <a:pt x="766" y="375"/>
                  </a:cubicBezTo>
                  <a:cubicBezTo>
                    <a:pt x="773" y="374"/>
                    <a:pt x="781" y="377"/>
                    <a:pt x="790" y="375"/>
                  </a:cubicBezTo>
                  <a:cubicBezTo>
                    <a:pt x="799" y="373"/>
                    <a:pt x="809" y="371"/>
                    <a:pt x="820" y="365"/>
                  </a:cubicBezTo>
                  <a:cubicBezTo>
                    <a:pt x="831" y="359"/>
                    <a:pt x="840" y="349"/>
                    <a:pt x="856" y="341"/>
                  </a:cubicBezTo>
                  <a:cubicBezTo>
                    <a:pt x="872" y="333"/>
                    <a:pt x="896" y="322"/>
                    <a:pt x="916" y="317"/>
                  </a:cubicBezTo>
                  <a:cubicBezTo>
                    <a:pt x="936" y="312"/>
                    <a:pt x="966" y="310"/>
                    <a:pt x="976" y="309"/>
                  </a:cubicBezTo>
                </a:path>
              </a:pathLst>
            </a:custGeom>
            <a:noFill/>
            <a:ln w="9525" cap="flat" cmpd="sng">
              <a:solidFill>
                <a:srgbClr val="3366FF"/>
              </a:solidFill>
              <a:prstDash val="solid"/>
              <a:round/>
              <a:headEnd/>
              <a:tailEnd/>
            </a:ln>
            <a:effectLst/>
          </p:spPr>
          <p:txBody>
            <a:bodyPr/>
            <a:lstStyle/>
            <a:p>
              <a:endParaRPr lang="en-US"/>
            </a:p>
          </p:txBody>
        </p:sp>
        <p:sp>
          <p:nvSpPr>
            <p:cNvPr id="255013" name="Freeform 37"/>
            <p:cNvSpPr>
              <a:spLocks/>
            </p:cNvSpPr>
            <p:nvPr/>
          </p:nvSpPr>
          <p:spPr bwMode="auto">
            <a:xfrm>
              <a:off x="2672" y="3447"/>
              <a:ext cx="948" cy="235"/>
            </a:xfrm>
            <a:custGeom>
              <a:avLst/>
              <a:gdLst/>
              <a:ahLst/>
              <a:cxnLst>
                <a:cxn ang="0">
                  <a:pos x="0" y="147"/>
                </a:cxn>
                <a:cxn ang="0">
                  <a:pos x="420" y="147"/>
                </a:cxn>
                <a:cxn ang="0">
                  <a:pos x="465" y="216"/>
                </a:cxn>
                <a:cxn ang="0">
                  <a:pos x="549" y="228"/>
                </a:cxn>
                <a:cxn ang="0">
                  <a:pos x="582" y="174"/>
                </a:cxn>
                <a:cxn ang="0">
                  <a:pos x="600" y="111"/>
                </a:cxn>
                <a:cxn ang="0">
                  <a:pos x="624" y="42"/>
                </a:cxn>
                <a:cxn ang="0">
                  <a:pos x="648" y="15"/>
                </a:cxn>
                <a:cxn ang="0">
                  <a:pos x="669" y="3"/>
                </a:cxn>
                <a:cxn ang="0">
                  <a:pos x="714" y="36"/>
                </a:cxn>
                <a:cxn ang="0">
                  <a:pos x="753" y="78"/>
                </a:cxn>
                <a:cxn ang="0">
                  <a:pos x="828" y="105"/>
                </a:cxn>
                <a:cxn ang="0">
                  <a:pos x="915" y="114"/>
                </a:cxn>
                <a:cxn ang="0">
                  <a:pos x="948" y="117"/>
                </a:cxn>
              </a:cxnLst>
              <a:rect l="0" t="0" r="r" b="b"/>
              <a:pathLst>
                <a:path w="948" h="235">
                  <a:moveTo>
                    <a:pt x="0" y="147"/>
                  </a:moveTo>
                  <a:cubicBezTo>
                    <a:pt x="70" y="147"/>
                    <a:pt x="343" y="136"/>
                    <a:pt x="420" y="147"/>
                  </a:cubicBezTo>
                  <a:cubicBezTo>
                    <a:pt x="497" y="158"/>
                    <a:pt x="444" y="203"/>
                    <a:pt x="465" y="216"/>
                  </a:cubicBezTo>
                  <a:cubicBezTo>
                    <a:pt x="486" y="229"/>
                    <a:pt x="530" y="235"/>
                    <a:pt x="549" y="228"/>
                  </a:cubicBezTo>
                  <a:cubicBezTo>
                    <a:pt x="568" y="221"/>
                    <a:pt x="574" y="193"/>
                    <a:pt x="582" y="174"/>
                  </a:cubicBezTo>
                  <a:cubicBezTo>
                    <a:pt x="590" y="155"/>
                    <a:pt x="593" y="133"/>
                    <a:pt x="600" y="111"/>
                  </a:cubicBezTo>
                  <a:cubicBezTo>
                    <a:pt x="607" y="89"/>
                    <a:pt x="616" y="58"/>
                    <a:pt x="624" y="42"/>
                  </a:cubicBezTo>
                  <a:cubicBezTo>
                    <a:pt x="632" y="26"/>
                    <a:pt x="641" y="21"/>
                    <a:pt x="648" y="15"/>
                  </a:cubicBezTo>
                  <a:cubicBezTo>
                    <a:pt x="655" y="9"/>
                    <a:pt x="658" y="0"/>
                    <a:pt x="669" y="3"/>
                  </a:cubicBezTo>
                  <a:cubicBezTo>
                    <a:pt x="680" y="6"/>
                    <a:pt x="700" y="24"/>
                    <a:pt x="714" y="36"/>
                  </a:cubicBezTo>
                  <a:cubicBezTo>
                    <a:pt x="728" y="48"/>
                    <a:pt x="734" y="67"/>
                    <a:pt x="753" y="78"/>
                  </a:cubicBezTo>
                  <a:cubicBezTo>
                    <a:pt x="772" y="89"/>
                    <a:pt x="801" y="99"/>
                    <a:pt x="828" y="105"/>
                  </a:cubicBezTo>
                  <a:cubicBezTo>
                    <a:pt x="855" y="111"/>
                    <a:pt x="895" y="112"/>
                    <a:pt x="915" y="114"/>
                  </a:cubicBezTo>
                  <a:cubicBezTo>
                    <a:pt x="935" y="116"/>
                    <a:pt x="943" y="117"/>
                    <a:pt x="948" y="117"/>
                  </a:cubicBezTo>
                </a:path>
              </a:pathLst>
            </a:custGeom>
            <a:noFill/>
            <a:ln w="9525" cap="flat" cmpd="sng">
              <a:solidFill>
                <a:srgbClr val="3366FF"/>
              </a:solidFill>
              <a:prstDash val="solid"/>
              <a:round/>
              <a:headEnd/>
              <a:tailEnd/>
            </a:ln>
            <a:effectLst/>
          </p:spPr>
          <p:txBody>
            <a:bodyPr/>
            <a:lstStyle/>
            <a:p>
              <a:endParaRPr lang="en-US"/>
            </a:p>
          </p:txBody>
        </p:sp>
        <p:sp>
          <p:nvSpPr>
            <p:cNvPr id="255014" name="Text Box 38"/>
            <p:cNvSpPr txBox="1">
              <a:spLocks noChangeArrowheads="1"/>
            </p:cNvSpPr>
            <p:nvPr/>
          </p:nvSpPr>
          <p:spPr bwMode="auto">
            <a:xfrm>
              <a:off x="2352" y="3210"/>
              <a:ext cx="1126" cy="407"/>
            </a:xfrm>
            <a:prstGeom prst="rect">
              <a:avLst/>
            </a:prstGeom>
            <a:noFill/>
            <a:ln w="9525" algn="ctr">
              <a:noFill/>
              <a:miter lim="800000"/>
              <a:headEnd/>
              <a:tailEnd/>
            </a:ln>
            <a:effectLst/>
          </p:spPr>
          <p:txBody>
            <a:bodyPr wrap="none">
              <a:spAutoFit/>
            </a:bodyPr>
            <a:lstStyle/>
            <a:p>
              <a:pPr algn="l" eaLnBrk="1" hangingPunct="1">
                <a:spcBef>
                  <a:spcPct val="20000"/>
                </a:spcBef>
                <a:buClr>
                  <a:schemeClr val="tx2"/>
                </a:buClr>
              </a:pPr>
              <a:r>
                <a:rPr lang="en-US" sz="1400">
                  <a:solidFill>
                    <a:srgbClr val="000000"/>
                  </a:solidFill>
                  <a:effectLst>
                    <a:outerShdw blurRad="38100" dist="38100" dir="2700000" algn="tl">
                      <a:srgbClr val="FFFFFF"/>
                    </a:outerShdw>
                  </a:effectLst>
                </a:rPr>
                <a:t>Solid – ACE</a:t>
              </a:r>
            </a:p>
            <a:p>
              <a:pPr algn="l" eaLnBrk="1" hangingPunct="1">
                <a:spcBef>
                  <a:spcPct val="20000"/>
                </a:spcBef>
                <a:buClr>
                  <a:schemeClr val="tx2"/>
                </a:buClr>
              </a:pPr>
              <a:r>
                <a:rPr lang="en-US" sz="1400">
                  <a:solidFill>
                    <a:srgbClr val="000000"/>
                  </a:solidFill>
                  <a:effectLst>
                    <a:outerShdw blurRad="38100" dist="38100" dir="2700000" algn="tl">
                      <a:srgbClr val="FFFFFF"/>
                    </a:outerShdw>
                  </a:effectLst>
                </a:rPr>
                <a:t>Dashed – Model</a:t>
              </a:r>
            </a:p>
          </p:txBody>
        </p:sp>
      </p:grpSp>
      <p:sp>
        <p:nvSpPr>
          <p:cNvPr id="255015" name="Rectangle 39"/>
          <p:cNvSpPr>
            <a:spLocks noChangeArrowheads="1"/>
          </p:cNvSpPr>
          <p:nvPr/>
        </p:nvSpPr>
        <p:spPr bwMode="auto">
          <a:xfrm>
            <a:off x="200025" y="227013"/>
            <a:ext cx="3498850" cy="3203575"/>
          </a:xfrm>
          <a:prstGeom prst="rect">
            <a:avLst/>
          </a:prstGeom>
          <a:gradFill rotWithShape="1">
            <a:gsLst>
              <a:gs pos="0">
                <a:srgbClr val="993300"/>
              </a:gs>
              <a:gs pos="100000">
                <a:srgbClr val="993300">
                  <a:gamma/>
                  <a:shade val="46275"/>
                  <a:invGamma/>
                </a:srgbClr>
              </a:gs>
            </a:gsLst>
            <a:lin ang="2700000" scaled="1"/>
          </a:gradFill>
          <a:ln w="9525" algn="ctr">
            <a:noFill/>
            <a:miter lim="800000"/>
            <a:headEnd/>
            <a:tailEnd/>
          </a:ln>
          <a:effectLst/>
        </p:spPr>
        <p:txBody>
          <a:bodyPr anchor="ctr">
            <a:spAutoFit/>
          </a:bodyPr>
          <a:lstStyle/>
          <a:p>
            <a:pPr algn="l" eaLnBrk="1" hangingPunct="1"/>
            <a:r>
              <a:rPr lang="en-US" sz="2000">
                <a:effectLst>
                  <a:outerShdw blurRad="38100" dist="38100" dir="2700000" algn="tl">
                    <a:srgbClr val="000000"/>
                  </a:outerShdw>
                </a:effectLst>
              </a:rPr>
              <a:t>Many ejecta maintain nearly the same orientation and twist as the source regions they are associated with: (</a:t>
            </a:r>
            <a:r>
              <a:rPr lang="en-US" sz="1600">
                <a:effectLst>
                  <a:outerShdw blurRad="38100" dist="38100" dir="2700000" algn="tl">
                    <a:srgbClr val="000000"/>
                  </a:outerShdw>
                </a:effectLst>
              </a:rPr>
              <a:t>Rust &amp; Kumar 1996; Bothmer &amp; Schwenn 1998; Zhao &amp; Hoeksema 1998; McAllister &amp; Martin 2000; Leamon et al. 2002; Ruzmaikin et al. 2003; Rust et al. 2005; Yurchyshyn et al., 2001, 2005, 2006; Qiu et al. 2007</a:t>
            </a:r>
            <a:r>
              <a:rPr lang="en-US" sz="2000">
                <a:effectLst>
                  <a:outerShdw blurRad="38100" dist="38100" dir="2700000" algn="tl">
                    <a:srgbClr val="000000"/>
                  </a:outerShdw>
                </a:effectLst>
              </a:rPr>
              <a:t>). </a:t>
            </a:r>
          </a:p>
          <a:p>
            <a:pPr algn="l" eaLnBrk="1" hangingPunct="1"/>
            <a:endParaRPr lang="en-US" sz="2000">
              <a:effectLst>
                <a:outerShdw blurRad="38100" dist="38100" dir="2700000" algn="tl">
                  <a:srgbClr val="000000"/>
                </a:outerShdw>
              </a:effectLst>
            </a:endParaRPr>
          </a:p>
        </p:txBody>
      </p:sp>
      <p:sp>
        <p:nvSpPr>
          <p:cNvPr id="255016" name="Rectangle 40"/>
          <p:cNvSpPr>
            <a:spLocks noGrp="1" noChangeArrowheads="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54983"/>
                                        </p:tgtEl>
                                        <p:attrNameLst>
                                          <p:attrName>style.visibility</p:attrName>
                                        </p:attrNameLst>
                                      </p:cBhvr>
                                      <p:to>
                                        <p:strVal val="visible"/>
                                      </p:to>
                                    </p:set>
                                    <p:anim calcmode="lin" valueType="num">
                                      <p:cBhvr>
                                        <p:cTn id="7" dur="500" fill="hold"/>
                                        <p:tgtEl>
                                          <p:spTgt spid="254983"/>
                                        </p:tgtEl>
                                        <p:attrNameLst>
                                          <p:attrName>ppt_w</p:attrName>
                                        </p:attrNameLst>
                                      </p:cBhvr>
                                      <p:tavLst>
                                        <p:tav tm="0">
                                          <p:val>
                                            <p:fltVal val="0"/>
                                          </p:val>
                                        </p:tav>
                                        <p:tav tm="100000">
                                          <p:val>
                                            <p:strVal val="#ppt_w"/>
                                          </p:val>
                                        </p:tav>
                                      </p:tavLst>
                                    </p:anim>
                                    <p:anim calcmode="lin" valueType="num">
                                      <p:cBhvr>
                                        <p:cTn id="8" dur="500" fill="hold"/>
                                        <p:tgtEl>
                                          <p:spTgt spid="254983"/>
                                        </p:tgtEl>
                                        <p:attrNameLst>
                                          <p:attrName>ppt_h</p:attrName>
                                        </p:attrNameLst>
                                      </p:cBhvr>
                                      <p:tavLst>
                                        <p:tav tm="0">
                                          <p:val>
                                            <p:fltVal val="0"/>
                                          </p:val>
                                        </p:tav>
                                        <p:tav tm="100000">
                                          <p:val>
                                            <p:strVal val="#ppt_h"/>
                                          </p:val>
                                        </p:tav>
                                      </p:tavLst>
                                    </p:anim>
                                    <p:animEffect transition="in" filter="fade">
                                      <p:cBhvr>
                                        <p:cTn id="9" dur="500"/>
                                        <p:tgtEl>
                                          <p:spTgt spid="254983"/>
                                        </p:tgtEl>
                                      </p:cBhvr>
                                    </p:animEffect>
                                  </p:childTnLst>
                                </p:cTn>
                              </p:par>
                              <p:par>
                                <p:cTn id="10" presetID="53" presetClass="entr" presetSubtype="0" fill="hold" nodeType="withEffect">
                                  <p:stCondLst>
                                    <p:cond delay="0"/>
                                  </p:stCondLst>
                                  <p:childTnLst>
                                    <p:set>
                                      <p:cBhvr>
                                        <p:cTn id="11" dur="1" fill="hold">
                                          <p:stCondLst>
                                            <p:cond delay="0"/>
                                          </p:stCondLst>
                                        </p:cTn>
                                        <p:tgtEl>
                                          <p:spTgt spid="255001"/>
                                        </p:tgtEl>
                                        <p:attrNameLst>
                                          <p:attrName>style.visibility</p:attrName>
                                        </p:attrNameLst>
                                      </p:cBhvr>
                                      <p:to>
                                        <p:strVal val="visible"/>
                                      </p:to>
                                    </p:set>
                                    <p:anim calcmode="lin" valueType="num">
                                      <p:cBhvr>
                                        <p:cTn id="12" dur="500" fill="hold"/>
                                        <p:tgtEl>
                                          <p:spTgt spid="255001"/>
                                        </p:tgtEl>
                                        <p:attrNameLst>
                                          <p:attrName>ppt_w</p:attrName>
                                        </p:attrNameLst>
                                      </p:cBhvr>
                                      <p:tavLst>
                                        <p:tav tm="0">
                                          <p:val>
                                            <p:fltVal val="0"/>
                                          </p:val>
                                        </p:tav>
                                        <p:tav tm="100000">
                                          <p:val>
                                            <p:strVal val="#ppt_w"/>
                                          </p:val>
                                        </p:tav>
                                      </p:tavLst>
                                    </p:anim>
                                    <p:anim calcmode="lin" valueType="num">
                                      <p:cBhvr>
                                        <p:cTn id="13" dur="500" fill="hold"/>
                                        <p:tgtEl>
                                          <p:spTgt spid="255001"/>
                                        </p:tgtEl>
                                        <p:attrNameLst>
                                          <p:attrName>ppt_h</p:attrName>
                                        </p:attrNameLst>
                                      </p:cBhvr>
                                      <p:tavLst>
                                        <p:tav tm="0">
                                          <p:val>
                                            <p:fltVal val="0"/>
                                          </p:val>
                                        </p:tav>
                                        <p:tav tm="100000">
                                          <p:val>
                                            <p:strVal val="#ppt_h"/>
                                          </p:val>
                                        </p:tav>
                                      </p:tavLst>
                                    </p:anim>
                                    <p:animEffect transition="in" filter="fade">
                                      <p:cBhvr>
                                        <p:cTn id="14" dur="500"/>
                                        <p:tgtEl>
                                          <p:spTgt spid="255001"/>
                                        </p:tgtEl>
                                      </p:cBhvr>
                                    </p:animEffect>
                                  </p:childTnLst>
                                </p:cTn>
                              </p:par>
                              <p:par>
                                <p:cTn id="15" presetID="53" presetClass="entr" presetSubtype="0" fill="hold" nodeType="withEffect">
                                  <p:stCondLst>
                                    <p:cond delay="0"/>
                                  </p:stCondLst>
                                  <p:childTnLst>
                                    <p:set>
                                      <p:cBhvr>
                                        <p:cTn id="16" dur="1" fill="hold">
                                          <p:stCondLst>
                                            <p:cond delay="0"/>
                                          </p:stCondLst>
                                        </p:cTn>
                                        <p:tgtEl>
                                          <p:spTgt spid="254990"/>
                                        </p:tgtEl>
                                        <p:attrNameLst>
                                          <p:attrName>style.visibility</p:attrName>
                                        </p:attrNameLst>
                                      </p:cBhvr>
                                      <p:to>
                                        <p:strVal val="visible"/>
                                      </p:to>
                                    </p:set>
                                    <p:anim calcmode="lin" valueType="num">
                                      <p:cBhvr>
                                        <p:cTn id="17" dur="500" fill="hold"/>
                                        <p:tgtEl>
                                          <p:spTgt spid="254990"/>
                                        </p:tgtEl>
                                        <p:attrNameLst>
                                          <p:attrName>ppt_w</p:attrName>
                                        </p:attrNameLst>
                                      </p:cBhvr>
                                      <p:tavLst>
                                        <p:tav tm="0">
                                          <p:val>
                                            <p:fltVal val="0"/>
                                          </p:val>
                                        </p:tav>
                                        <p:tav tm="100000">
                                          <p:val>
                                            <p:strVal val="#ppt_w"/>
                                          </p:val>
                                        </p:tav>
                                      </p:tavLst>
                                    </p:anim>
                                    <p:anim calcmode="lin" valueType="num">
                                      <p:cBhvr>
                                        <p:cTn id="18" dur="500" fill="hold"/>
                                        <p:tgtEl>
                                          <p:spTgt spid="254990"/>
                                        </p:tgtEl>
                                        <p:attrNameLst>
                                          <p:attrName>ppt_h</p:attrName>
                                        </p:attrNameLst>
                                      </p:cBhvr>
                                      <p:tavLst>
                                        <p:tav tm="0">
                                          <p:val>
                                            <p:fltVal val="0"/>
                                          </p:val>
                                        </p:tav>
                                        <p:tav tm="100000">
                                          <p:val>
                                            <p:strVal val="#ppt_h"/>
                                          </p:val>
                                        </p:tav>
                                      </p:tavLst>
                                    </p:anim>
                                    <p:animEffect transition="in" filter="fade">
                                      <p:cBhvr>
                                        <p:cTn id="19" dur="500"/>
                                        <p:tgtEl>
                                          <p:spTgt spid="254990"/>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8.67362E-19 2.59259E-6 L -0.51319 0.42014 " pathEditMode="relative" ptsTypes="AA">
                                      <p:cBhvr>
                                        <p:cTn id="23" dur="2000" fill="hold"/>
                                        <p:tgtEl>
                                          <p:spTgt spid="254990"/>
                                        </p:tgtEl>
                                        <p:attrNameLst>
                                          <p:attrName>ppt_x</p:attrName>
                                          <p:attrName>ppt_y</p:attrName>
                                        </p:attrNameLst>
                                      </p:cBhvr>
                                    </p:animMotion>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255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38EA74E2-DB8B-4BC9-9A17-75DB8826620A}" type="datetime1">
              <a:rPr lang="en-US" smtClean="0"/>
              <a:pPr/>
              <a:t>11/3/2013</a:t>
            </a:fld>
            <a:endParaRPr lang="en-US"/>
          </a:p>
        </p:txBody>
      </p:sp>
      <p:sp>
        <p:nvSpPr>
          <p:cNvPr id="177154" name="Rectangle 2"/>
          <p:cNvSpPr>
            <a:spLocks noGrp="1" noChangeArrowheads="1"/>
          </p:cNvSpPr>
          <p:nvPr>
            <p:ph type="title"/>
          </p:nvPr>
        </p:nvSpPr>
        <p:spPr>
          <a:xfrm>
            <a:off x="381000" y="381000"/>
            <a:ext cx="8382000" cy="685800"/>
          </a:xfrm>
        </p:spPr>
        <p:txBody>
          <a:bodyPr/>
          <a:lstStyle/>
          <a:p>
            <a:r>
              <a:rPr lang="en-US" sz="3600" b="1"/>
              <a:t>Correlation b/w Bz in MC and </a:t>
            </a:r>
            <a:br>
              <a:rPr lang="en-US" sz="3600" b="1"/>
            </a:br>
            <a:r>
              <a:rPr lang="en-US" sz="3600" b="1"/>
              <a:t>the Dst Index</a:t>
            </a:r>
          </a:p>
        </p:txBody>
      </p:sp>
      <p:sp>
        <p:nvSpPr>
          <p:cNvPr id="177155" name="Rectangle 3"/>
          <p:cNvSpPr>
            <a:spLocks noChangeArrowheads="1"/>
          </p:cNvSpPr>
          <p:nvPr/>
        </p:nvSpPr>
        <p:spPr bwMode="auto">
          <a:xfrm>
            <a:off x="368300" y="5537200"/>
            <a:ext cx="5638800" cy="685800"/>
          </a:xfrm>
          <a:prstGeom prst="rect">
            <a:avLst/>
          </a:prstGeom>
          <a:noFill/>
          <a:ln w="9525">
            <a:noFill/>
            <a:miter lim="800000"/>
            <a:headEnd/>
            <a:tailEnd/>
          </a:ln>
          <a:effectLst/>
        </p:spPr>
        <p:txBody>
          <a:bodyPr/>
          <a:lstStyle/>
          <a:p>
            <a:pPr marL="342900" indent="-342900" algn="l" eaLnBrk="1" hangingPunct="1">
              <a:spcBef>
                <a:spcPct val="20000"/>
              </a:spcBef>
              <a:buClr>
                <a:schemeClr val="accent1"/>
              </a:buClr>
            </a:pPr>
            <a:r>
              <a:rPr lang="en-US">
                <a:effectLst>
                  <a:outerShdw blurRad="38100" dist="38100" dir="2700000" algn="tl">
                    <a:srgbClr val="000000"/>
                  </a:outerShdw>
                </a:effectLst>
              </a:rPr>
              <a:t>Hourly averaged extremum of the final Dst index vs extremum values of the ACE hourly Bz in the IMF</a:t>
            </a:r>
          </a:p>
        </p:txBody>
      </p:sp>
      <p:pic>
        <p:nvPicPr>
          <p:cNvPr id="177156" name="Picture 4" descr="BzDst"/>
          <p:cNvPicPr>
            <a:picLocks noChangeAspect="1" noChangeArrowheads="1"/>
          </p:cNvPicPr>
          <p:nvPr/>
        </p:nvPicPr>
        <p:blipFill>
          <a:blip r:embed="rId2" cstate="print"/>
          <a:srcRect/>
          <a:stretch>
            <a:fillRect/>
          </a:stretch>
        </p:blipFill>
        <p:spPr bwMode="auto">
          <a:xfrm>
            <a:off x="419100" y="1327150"/>
            <a:ext cx="5605463" cy="4206875"/>
          </a:xfrm>
          <a:prstGeom prst="rect">
            <a:avLst/>
          </a:prstGeom>
          <a:noFill/>
          <a:effectLst/>
        </p:spPr>
      </p:pic>
      <p:sp>
        <p:nvSpPr>
          <p:cNvPr id="177157" name="Text Box 5"/>
          <p:cNvSpPr txBox="1">
            <a:spLocks noChangeArrowheads="1"/>
          </p:cNvSpPr>
          <p:nvPr/>
        </p:nvSpPr>
        <p:spPr bwMode="auto">
          <a:xfrm>
            <a:off x="1270000" y="1590675"/>
            <a:ext cx="4165600" cy="274638"/>
          </a:xfrm>
          <a:prstGeom prst="rect">
            <a:avLst/>
          </a:prstGeom>
          <a:noFill/>
          <a:ln w="9525">
            <a:noFill/>
            <a:miter lim="800000"/>
            <a:headEnd/>
            <a:tailEnd type="triangle" w="med" len="med"/>
          </a:ln>
        </p:spPr>
        <p:txBody>
          <a:bodyPr lIns="0" tIns="0" rIns="0" bIns="0">
            <a:spAutoFit/>
          </a:bodyPr>
          <a:lstStyle/>
          <a:p>
            <a:pPr algn="l" eaLnBrk="1">
              <a:buClr>
                <a:srgbClr val="000000"/>
              </a:buClr>
              <a:buSzPct val="45000"/>
              <a:buFont typeface="StarSymbol" pitchFamily="2" charset="0"/>
              <a:buNone/>
              <a:tabLst>
                <a:tab pos="723900" algn="l"/>
                <a:tab pos="1447800" algn="l"/>
                <a:tab pos="2171700" algn="l"/>
                <a:tab pos="2895600" algn="l"/>
                <a:tab pos="3619500" algn="l"/>
              </a:tabLst>
            </a:pPr>
            <a:r>
              <a:rPr lang="en-GB" b="1" i="1">
                <a:solidFill>
                  <a:srgbClr val="000000"/>
                </a:solidFill>
                <a:effectLst>
                  <a:outerShdw blurRad="38100" dist="38100" dir="2700000" algn="tl">
                    <a:srgbClr val="FFFFFF"/>
                  </a:outerShdw>
                </a:effectLst>
                <a:latin typeface="Times New Roman" pitchFamily="18" charset="0"/>
              </a:rPr>
              <a:t>Yurchyshyn, Hu, Abramenko, 2005</a:t>
            </a:r>
          </a:p>
        </p:txBody>
      </p:sp>
      <p:sp>
        <p:nvSpPr>
          <p:cNvPr id="177159" name="Text Box 7"/>
          <p:cNvSpPr txBox="1">
            <a:spLocks noChangeArrowheads="1"/>
          </p:cNvSpPr>
          <p:nvPr/>
        </p:nvSpPr>
        <p:spPr bwMode="auto">
          <a:xfrm>
            <a:off x="5994400" y="2724150"/>
            <a:ext cx="3149600" cy="2014538"/>
          </a:xfrm>
          <a:prstGeom prst="rect">
            <a:avLst/>
          </a:prstGeom>
          <a:noFill/>
          <a:ln w="9525" algn="ctr">
            <a:noFill/>
            <a:miter lim="800000"/>
            <a:headEnd/>
            <a:tailEnd/>
          </a:ln>
          <a:effectLst/>
        </p:spPr>
        <p:txBody>
          <a:bodyPr>
            <a:spAutoFit/>
          </a:bodyPr>
          <a:lstStyle/>
          <a:p>
            <a:r>
              <a:rPr lang="en-US">
                <a:effectLst>
                  <a:outerShdw blurRad="38100" dist="38100" dir="2700000" algn="tl">
                    <a:srgbClr val="000000"/>
                  </a:outerShdw>
                </a:effectLst>
              </a:rPr>
              <a:t>Similar conclusions, different data sets:</a:t>
            </a:r>
          </a:p>
          <a:p>
            <a:pPr algn="l"/>
            <a:endParaRPr lang="en-US">
              <a:effectLst>
                <a:outerShdw blurRad="38100" dist="38100" dir="2700000" algn="tl">
                  <a:srgbClr val="000000"/>
                </a:outerShdw>
              </a:effectLst>
            </a:endParaRPr>
          </a:p>
          <a:p>
            <a:pPr algn="l"/>
            <a:r>
              <a:rPr lang="en-US">
                <a:effectLst>
                  <a:outerShdw blurRad="38100" dist="38100" dir="2700000" algn="tl">
                    <a:srgbClr val="000000"/>
                  </a:outerShdw>
                </a:effectLst>
              </a:rPr>
              <a:t>Gonzalez &amp; Tsurutani, 1987</a:t>
            </a:r>
          </a:p>
          <a:p>
            <a:pPr algn="l"/>
            <a:r>
              <a:rPr lang="en-US">
                <a:effectLst>
                  <a:outerShdw blurRad="38100" dist="38100" dir="2700000" algn="tl">
                    <a:srgbClr val="000000"/>
                  </a:outerShdw>
                </a:effectLst>
              </a:rPr>
              <a:t>Cane et al., 2000</a:t>
            </a:r>
          </a:p>
          <a:p>
            <a:pPr algn="l"/>
            <a:r>
              <a:rPr lang="en-US">
                <a:effectLst>
                  <a:outerShdw blurRad="38100" dist="38100" dir="2700000" algn="tl">
                    <a:srgbClr val="000000"/>
                  </a:outerShdw>
                </a:effectLst>
              </a:rPr>
              <a:t>Wu &amp; Lepping, 2002</a:t>
            </a:r>
          </a:p>
          <a:p>
            <a:pPr algn="l"/>
            <a:r>
              <a:rPr lang="en-US">
                <a:effectLst>
                  <a:outerShdw blurRad="38100" dist="38100" dir="2700000" algn="tl">
                    <a:srgbClr val="000000"/>
                  </a:outerShdw>
                </a:effectLst>
              </a:rPr>
              <a:t>Yurchyshyn et al., 2004</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17F32F-2ABD-4547-A752-7FFED39C37A8}" type="datetime1">
              <a:rPr lang="en-US" smtClean="0"/>
              <a:pPr/>
              <a:t>11/3/2013</a:t>
            </a:fld>
            <a:endParaRPr lang="en-US"/>
          </a:p>
        </p:txBody>
      </p:sp>
      <p:sp>
        <p:nvSpPr>
          <p:cNvPr id="248834" name="Rectangle 2"/>
          <p:cNvSpPr>
            <a:spLocks noGrp="1" noChangeArrowheads="1"/>
          </p:cNvSpPr>
          <p:nvPr>
            <p:ph type="title"/>
          </p:nvPr>
        </p:nvSpPr>
        <p:spPr/>
        <p:txBody>
          <a:bodyPr/>
          <a:lstStyle/>
          <a:p>
            <a:r>
              <a:rPr lang="en-US"/>
              <a:t>Field Strength in MCs</a:t>
            </a:r>
          </a:p>
        </p:txBody>
      </p:sp>
      <p:sp>
        <p:nvSpPr>
          <p:cNvPr id="248835" name="Rectangle 3"/>
          <p:cNvSpPr>
            <a:spLocks noGrp="1" noChangeArrowheads="1"/>
          </p:cNvSpPr>
          <p:nvPr>
            <p:ph type="body" idx="1"/>
          </p:nvPr>
        </p:nvSpPr>
        <p:spPr>
          <a:xfrm>
            <a:off x="736600" y="1360488"/>
            <a:ext cx="7810500" cy="4889500"/>
          </a:xfrm>
        </p:spPr>
        <p:txBody>
          <a:bodyPr/>
          <a:lstStyle/>
          <a:p>
            <a:pPr>
              <a:lnSpc>
                <a:spcPct val="80000"/>
              </a:lnSpc>
            </a:pPr>
            <a:r>
              <a:rPr lang="en-US" sz="2000">
                <a:effectLst>
                  <a:outerShdw blurRad="38100" dist="38100" dir="2700000" algn="tl">
                    <a:srgbClr val="000000"/>
                  </a:outerShdw>
                </a:effectLst>
              </a:rPr>
              <a:t>MC field intensity is related to the speed of the cloud at 1AU (Gonzalez et al., 2002)</a:t>
            </a:r>
          </a:p>
          <a:p>
            <a:pPr>
              <a:lnSpc>
                <a:spcPct val="80000"/>
              </a:lnSpc>
            </a:pPr>
            <a:r>
              <a:rPr lang="en-US" sz="2000">
                <a:effectLst>
                  <a:outerShdw blurRad="38100" dist="38100" dir="2700000" algn="tl">
                    <a:srgbClr val="000000"/>
                  </a:outerShdw>
                </a:effectLst>
              </a:rPr>
              <a:t>There is a relationship between observed coronagraph CME speeds and MC bulk speed (Lindsay et al. 1999).</a:t>
            </a:r>
          </a:p>
          <a:p>
            <a:pPr>
              <a:lnSpc>
                <a:spcPct val="80000"/>
              </a:lnSpc>
              <a:buFontTx/>
              <a:buNone/>
            </a:pPr>
            <a:endParaRPr lang="en-US" sz="2000">
              <a:effectLst>
                <a:outerShdw blurRad="38100" dist="38100" dir="2700000" algn="tl">
                  <a:srgbClr val="000000"/>
                </a:outerShdw>
              </a:effectLst>
            </a:endParaRPr>
          </a:p>
          <a:p>
            <a:pPr>
              <a:lnSpc>
                <a:spcPct val="80000"/>
              </a:lnSpc>
              <a:buFontTx/>
              <a:buNone/>
            </a:pPr>
            <a:r>
              <a:rPr lang="en-US" sz="2000">
                <a:effectLst>
                  <a:outerShdw blurRad="38100" dist="38100" dir="2700000" algn="tl">
                    <a:srgbClr val="000000"/>
                  </a:outerShdw>
                </a:effectLst>
              </a:rPr>
              <a:t>This is because</a:t>
            </a:r>
          </a:p>
          <a:p>
            <a:pPr>
              <a:lnSpc>
                <a:spcPct val="80000"/>
              </a:lnSpc>
              <a:buFontTx/>
              <a:buNone/>
            </a:pPr>
            <a:r>
              <a:rPr lang="en-US" sz="2000">
                <a:effectLst>
                  <a:outerShdw blurRad="38100" dist="38100" dir="2700000" algn="tl">
                    <a:srgbClr val="000000"/>
                  </a:outerShdw>
                </a:effectLst>
              </a:rPr>
              <a:t>     CMEs propagating in interplanetary space asymptotically approach the wind velocity due to the viscous drag high in the corona (Gopalswamy et al. 2001; Wu et al. 2002; Vrsnak &amp; Gopalswamy 2002; B. Vrsnak 2003)</a:t>
            </a:r>
          </a:p>
          <a:p>
            <a:pPr>
              <a:lnSpc>
                <a:spcPct val="80000"/>
              </a:lnSpc>
            </a:pPr>
            <a:endParaRPr lang="en-US" sz="2000">
              <a:effectLst>
                <a:outerShdw blurRad="38100" dist="38100" dir="2700000" algn="tl">
                  <a:srgbClr val="000000"/>
                </a:outerShdw>
              </a:effectLst>
            </a:endParaRPr>
          </a:p>
          <a:p>
            <a:pPr>
              <a:lnSpc>
                <a:spcPct val="80000"/>
              </a:lnSpc>
              <a:buFontTx/>
              <a:buNone/>
            </a:pPr>
            <a:r>
              <a:rPr lang="en-US" sz="2000">
                <a:effectLst>
                  <a:outerShdw blurRad="38100" dist="38100" dir="2700000" algn="tl">
                    <a:srgbClr val="000000"/>
                  </a:outerShdw>
                </a:effectLst>
              </a:rPr>
              <a:t>     Therefore, the initial CME speed could be related to Bz in a MC and even largely determined by the amount of magnetic flux contained in the flux rope.</a:t>
            </a:r>
          </a:p>
          <a:p>
            <a:pPr>
              <a:lnSpc>
                <a:spcPct val="80000"/>
              </a:lnSpc>
            </a:pPr>
            <a:endParaRPr lang="en-US" sz="2000">
              <a:effectLst>
                <a:outerShdw blurRad="38100" dist="38100" dir="2700000" algn="tl">
                  <a:srgbClr val="000000"/>
                </a:outerShdw>
              </a:effectLst>
            </a:endParaRPr>
          </a:p>
          <a:p>
            <a:pPr>
              <a:lnSpc>
                <a:spcPct val="80000"/>
              </a:lnSpc>
              <a:buFontTx/>
              <a:buNone/>
            </a:pPr>
            <a:r>
              <a:rPr lang="en-US" sz="2000">
                <a:effectLst>
                  <a:outerShdw blurRad="38100" dist="38100" dir="2700000" algn="tl">
                    <a:srgbClr val="000000"/>
                  </a:outerShdw>
                </a:effectLst>
              </a:rPr>
              <a:t>      Lindsay et al. 1999 noted that faster CMEs tend be associated with larger storms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9F8AA860-0233-4D03-9372-03CA65AF327D}" type="datetime1">
              <a:rPr lang="en-US" smtClean="0"/>
              <a:pPr/>
              <a:t>11/3/2013</a:t>
            </a:fld>
            <a:endParaRPr lang="en-US"/>
          </a:p>
        </p:txBody>
      </p:sp>
      <p:sp>
        <p:nvSpPr>
          <p:cNvPr id="180228" name="Rectangle 4"/>
          <p:cNvSpPr>
            <a:spLocks noGrp="1" noChangeArrowheads="1"/>
          </p:cNvSpPr>
          <p:nvPr>
            <p:ph type="title"/>
          </p:nvPr>
        </p:nvSpPr>
        <p:spPr>
          <a:xfrm>
            <a:off x="571500" y="220663"/>
            <a:ext cx="8001000" cy="838200"/>
          </a:xfrm>
        </p:spPr>
        <p:txBody>
          <a:bodyPr/>
          <a:lstStyle/>
          <a:p>
            <a:r>
              <a:rPr lang="en-GB" sz="3600" b="1"/>
              <a:t>Speed of CMEs vs Magnetic Flux</a:t>
            </a:r>
            <a:endParaRPr lang="en-US" sz="3600" b="1"/>
          </a:p>
        </p:txBody>
      </p:sp>
      <p:sp>
        <p:nvSpPr>
          <p:cNvPr id="180229" name="Text Box 5"/>
          <p:cNvSpPr txBox="1">
            <a:spLocks noChangeArrowheads="1"/>
          </p:cNvSpPr>
          <p:nvPr/>
        </p:nvSpPr>
        <p:spPr bwMode="auto">
          <a:xfrm>
            <a:off x="457200" y="5483225"/>
            <a:ext cx="8229600" cy="609600"/>
          </a:xfrm>
          <a:prstGeom prst="rect">
            <a:avLst/>
          </a:prstGeom>
          <a:noFill/>
          <a:ln w="9525">
            <a:noFill/>
            <a:miter lim="800000"/>
            <a:headEnd/>
            <a:tailEnd/>
          </a:ln>
        </p:spPr>
        <p:txBody>
          <a:bodyPr lIns="0" tIns="0" rIns="0" bIns="0">
            <a:spAutoFit/>
          </a:bodyPr>
          <a:lstStyle/>
          <a:p>
            <a:pPr eaLnBrk="1">
              <a:buClr>
                <a:srgbClr val="000000"/>
              </a:buClr>
              <a:buSzPct val="45000"/>
              <a:buFont typeface="StarSymbol" pitchFamily="2"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000">
                <a:solidFill>
                  <a:schemeClr val="tx1"/>
                </a:solidFill>
                <a:effectLst>
                  <a:outerShdw blurRad="38100" dist="38100" dir="2700000" algn="tl">
                    <a:srgbClr val="000000"/>
                  </a:outerShdw>
                </a:effectLst>
                <a:latin typeface="Tahoma" charset="0"/>
              </a:rPr>
              <a:t>The higher the total amount of reconnected flux the higher the speed of that eruption. </a:t>
            </a:r>
          </a:p>
        </p:txBody>
      </p:sp>
      <p:pic>
        <p:nvPicPr>
          <p:cNvPr id="180239" name="Picture 15" descr="flux_vcme"/>
          <p:cNvPicPr>
            <a:picLocks noChangeAspect="1" noChangeArrowheads="1"/>
          </p:cNvPicPr>
          <p:nvPr/>
        </p:nvPicPr>
        <p:blipFill>
          <a:blip r:embed="rId2" cstate="print"/>
          <a:srcRect/>
          <a:stretch>
            <a:fillRect/>
          </a:stretch>
        </p:blipFill>
        <p:spPr bwMode="auto">
          <a:xfrm>
            <a:off x="1143000" y="1057275"/>
            <a:ext cx="6858000" cy="4419600"/>
          </a:xfrm>
          <a:prstGeom prst="rect">
            <a:avLst/>
          </a:prstGeom>
          <a:noFill/>
          <a:effectLst/>
        </p:spPr>
      </p:pic>
      <p:sp>
        <p:nvSpPr>
          <p:cNvPr id="180240" name="Text Box 16"/>
          <p:cNvSpPr txBox="1">
            <a:spLocks noChangeArrowheads="1"/>
          </p:cNvSpPr>
          <p:nvPr/>
        </p:nvSpPr>
        <p:spPr bwMode="auto">
          <a:xfrm>
            <a:off x="2438400" y="1219200"/>
            <a:ext cx="4127500" cy="274638"/>
          </a:xfrm>
          <a:prstGeom prst="rect">
            <a:avLst/>
          </a:prstGeom>
          <a:noFill/>
          <a:ln w="9525">
            <a:noFill/>
            <a:miter lim="800000"/>
            <a:headEnd/>
            <a:tailEnd type="triangle" w="med" len="med"/>
          </a:ln>
        </p:spPr>
        <p:txBody>
          <a:bodyPr lIns="0" tIns="0" rIns="0" bIns="0">
            <a:spAutoFit/>
          </a:bodyPr>
          <a:lstStyle/>
          <a:p>
            <a:pPr algn="l" eaLnBrk="1">
              <a:buClr>
                <a:srgbClr val="000000"/>
              </a:buClr>
              <a:buSzPct val="45000"/>
              <a:buFont typeface="StarSymbol" pitchFamily="2" charset="0"/>
              <a:buNone/>
              <a:tabLst>
                <a:tab pos="723900" algn="l"/>
                <a:tab pos="1447800" algn="l"/>
                <a:tab pos="2171700" algn="l"/>
                <a:tab pos="2895600" algn="l"/>
                <a:tab pos="3619500" algn="l"/>
              </a:tabLst>
            </a:pPr>
            <a:r>
              <a:rPr lang="en-GB" b="1" i="1" dirty="0" err="1">
                <a:solidFill>
                  <a:srgbClr val="000000"/>
                </a:solidFill>
                <a:effectLst>
                  <a:outerShdw blurRad="38100" dist="38100" dir="2700000" algn="tl">
                    <a:srgbClr val="FFFFFF"/>
                  </a:outerShdw>
                </a:effectLst>
                <a:latin typeface="Times New Roman" pitchFamily="18" charset="0"/>
              </a:rPr>
              <a:t>Qiu</a:t>
            </a:r>
            <a:r>
              <a:rPr lang="en-GB" b="1" i="1" dirty="0">
                <a:solidFill>
                  <a:srgbClr val="000000"/>
                </a:solidFill>
                <a:effectLst>
                  <a:outerShdw blurRad="38100" dist="38100" dir="2700000" algn="tl">
                    <a:srgbClr val="FFFFFF"/>
                  </a:outerShdw>
                </a:effectLst>
                <a:latin typeface="Times New Roman" pitchFamily="18" charset="0"/>
              </a:rPr>
              <a:t> &amp; Yurchyshyn, 2005, </a:t>
            </a:r>
            <a:r>
              <a:rPr lang="en-GB" b="1" i="1" dirty="0" err="1" smtClean="0">
                <a:solidFill>
                  <a:srgbClr val="000000"/>
                </a:solidFill>
                <a:effectLst>
                  <a:outerShdw blurRad="38100" dist="38100" dir="2700000" algn="tl">
                    <a:srgbClr val="FFFFFF"/>
                  </a:outerShdw>
                </a:effectLst>
                <a:latin typeface="Times New Roman" pitchFamily="18" charset="0"/>
              </a:rPr>
              <a:t>ApJL</a:t>
            </a:r>
            <a:r>
              <a:rPr lang="en-GB" b="1" dirty="0" smtClean="0">
                <a:solidFill>
                  <a:srgbClr val="000000"/>
                </a:solidFill>
                <a:effectLst>
                  <a:outerShdw blurRad="38100" dist="38100" dir="2700000" algn="tl">
                    <a:srgbClr val="FFFFFF"/>
                  </a:outerShdw>
                </a:effectLst>
                <a:latin typeface="Times New Roman" pitchFamily="18" charset="0"/>
              </a:rPr>
              <a:t> </a:t>
            </a:r>
            <a:endParaRPr lang="en-GB" b="1" dirty="0">
              <a:solidFill>
                <a:srgbClr val="000000"/>
              </a:solidFill>
              <a:effectLst>
                <a:outerShdw blurRad="38100" dist="38100" dir="2700000" algn="tl">
                  <a:srgbClr val="FFFFFF"/>
                </a:outerShdw>
              </a:effectLst>
              <a:latin typeface="Times New Roman" pitchFamily="18" charset="0"/>
            </a:endParaRPr>
          </a:p>
        </p:txBody>
      </p:sp>
      <p:sp>
        <p:nvSpPr>
          <p:cNvPr id="180242" name="Text Box 18"/>
          <p:cNvSpPr txBox="1">
            <a:spLocks noChangeArrowheads="1"/>
          </p:cNvSpPr>
          <p:nvPr/>
        </p:nvSpPr>
        <p:spPr bwMode="auto">
          <a:xfrm>
            <a:off x="4800600" y="3276600"/>
            <a:ext cx="4165600" cy="425450"/>
          </a:xfrm>
          <a:prstGeom prst="rect">
            <a:avLst/>
          </a:prstGeom>
          <a:noFill/>
          <a:ln w="9525">
            <a:noFill/>
            <a:miter lim="800000"/>
            <a:headEnd/>
            <a:tailEnd type="triangle" w="med" len="med"/>
          </a:ln>
        </p:spPr>
        <p:txBody>
          <a:bodyPr lIns="0" tIns="0" rIns="0" bIns="0">
            <a:spAutoFit/>
          </a:bodyPr>
          <a:lstStyle/>
          <a:p>
            <a:pPr algn="l" eaLnBrk="1">
              <a:buClr>
                <a:srgbClr val="000000"/>
              </a:buClr>
              <a:buSzPct val="45000"/>
              <a:buFont typeface="StarSymbol" pitchFamily="2" charset="0"/>
              <a:buNone/>
              <a:tabLst>
                <a:tab pos="723900" algn="l"/>
                <a:tab pos="1447800" algn="l"/>
                <a:tab pos="2171700" algn="l"/>
                <a:tab pos="2895600" algn="l"/>
                <a:tab pos="3619500" algn="l"/>
              </a:tabLst>
            </a:pPr>
            <a:r>
              <a:rPr lang="en-GB" sz="1400" b="1" i="1">
                <a:solidFill>
                  <a:srgbClr val="000000"/>
                </a:solidFill>
                <a:effectLst>
                  <a:outerShdw blurRad="38100" dist="38100" dir="2700000" algn="tl">
                    <a:srgbClr val="FFFFFF"/>
                  </a:outerShdw>
                </a:effectLst>
                <a:latin typeface="Times New Roman" pitchFamily="18" charset="0"/>
              </a:rPr>
              <a:t>Yurchyshyn, Hu, Abramenko, 2005, </a:t>
            </a:r>
          </a:p>
          <a:p>
            <a:pPr algn="l" eaLnBrk="1">
              <a:buClr>
                <a:srgbClr val="000000"/>
              </a:buClr>
              <a:buSzPct val="45000"/>
              <a:buFont typeface="StarSymbol" pitchFamily="2" charset="0"/>
              <a:buNone/>
              <a:tabLst>
                <a:tab pos="723900" algn="l"/>
                <a:tab pos="1447800" algn="l"/>
                <a:tab pos="2171700" algn="l"/>
                <a:tab pos="2895600" algn="l"/>
                <a:tab pos="3619500" algn="l"/>
              </a:tabLst>
            </a:pPr>
            <a:r>
              <a:rPr lang="en-GB" sz="1400" b="1" i="1">
                <a:solidFill>
                  <a:srgbClr val="000000"/>
                </a:solidFill>
                <a:effectLst>
                  <a:outerShdw blurRad="38100" dist="38100" dir="2700000" algn="tl">
                    <a:srgbClr val="FFFFFF"/>
                  </a:outerShdw>
                </a:effectLst>
                <a:latin typeface="Times New Roman" pitchFamily="18" charset="0"/>
              </a:rPr>
              <a:t>Space Weather, 3, #8, S08C02</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e Placeholder 3"/>
          <p:cNvSpPr>
            <a:spLocks noGrp="1"/>
          </p:cNvSpPr>
          <p:nvPr>
            <p:ph type="dt" sz="half" idx="10"/>
          </p:nvPr>
        </p:nvSpPr>
        <p:spPr/>
        <p:txBody>
          <a:bodyPr/>
          <a:lstStyle/>
          <a:p>
            <a:fld id="{13B9AEE9-7AFD-4B8B-ABA7-848C5B0ABC80}" type="datetime1">
              <a:rPr lang="en-US" smtClean="0"/>
              <a:pPr/>
              <a:t>11/3/2013</a:t>
            </a:fld>
            <a:endParaRPr lang="en-US"/>
          </a:p>
        </p:txBody>
      </p:sp>
      <p:sp>
        <p:nvSpPr>
          <p:cNvPr id="185346" name="Rectangle 2"/>
          <p:cNvSpPr>
            <a:spLocks noGrp="1" noChangeArrowheads="1"/>
          </p:cNvSpPr>
          <p:nvPr>
            <p:ph type="title"/>
          </p:nvPr>
        </p:nvSpPr>
        <p:spPr>
          <a:xfrm>
            <a:off x="1006475" y="228600"/>
            <a:ext cx="7680325" cy="935038"/>
          </a:xfrm>
        </p:spPr>
        <p:txBody>
          <a:bodyPr/>
          <a:lstStyle/>
          <a:p>
            <a:r>
              <a:rPr lang="en-US" sz="3600" b="1"/>
              <a:t>Orientation of Interplanetary Ejecta</a:t>
            </a:r>
          </a:p>
        </p:txBody>
      </p:sp>
      <p:grpSp>
        <p:nvGrpSpPr>
          <p:cNvPr id="2" name="Group 6"/>
          <p:cNvGrpSpPr>
            <a:grpSpLocks/>
          </p:cNvGrpSpPr>
          <p:nvPr/>
        </p:nvGrpSpPr>
        <p:grpSpPr bwMode="auto">
          <a:xfrm rot="16200000">
            <a:off x="1724819" y="2269331"/>
            <a:ext cx="1349375" cy="2805113"/>
            <a:chOff x="2063" y="672"/>
            <a:chExt cx="721" cy="1584"/>
          </a:xfrm>
        </p:grpSpPr>
        <p:sp>
          <p:nvSpPr>
            <p:cNvPr id="185351" name="AutoShape 7"/>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185352" name="AutoShape 8"/>
            <p:cNvSpPr>
              <a:spLocks noChangeArrowheads="1"/>
            </p:cNvSpPr>
            <p:nvPr/>
          </p:nvSpPr>
          <p:spPr bwMode="auto">
            <a:xfrm>
              <a:off x="2064" y="816"/>
              <a:ext cx="720" cy="1296"/>
            </a:xfrm>
            <a:prstGeom prst="can">
              <a:avLst>
                <a:gd name="adj" fmla="val 19858"/>
              </a:avLst>
            </a:prstGeom>
            <a:solidFill>
              <a:srgbClr val="000080"/>
            </a:solidFill>
            <a:ln w="9525">
              <a:solidFill>
                <a:schemeClr val="tx1"/>
              </a:solidFill>
              <a:round/>
              <a:headEnd/>
              <a:tailEnd/>
            </a:ln>
            <a:effectLst/>
          </p:spPr>
          <p:txBody>
            <a:bodyPr wrap="none" anchor="ctr"/>
            <a:lstStyle/>
            <a:p>
              <a:endParaRPr lang="en-US"/>
            </a:p>
          </p:txBody>
        </p:sp>
        <p:sp>
          <p:nvSpPr>
            <p:cNvPr id="185353" name="AutoShape 9"/>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185354" name="AutoShape 10"/>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185355" name="AutoShape 11"/>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185356" name="AutoShape 12"/>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3" name="Group 16"/>
          <p:cNvGrpSpPr>
            <a:grpSpLocks/>
          </p:cNvGrpSpPr>
          <p:nvPr/>
        </p:nvGrpSpPr>
        <p:grpSpPr bwMode="auto">
          <a:xfrm rot="5400000">
            <a:off x="6234906" y="2216945"/>
            <a:ext cx="1349375" cy="2805112"/>
            <a:chOff x="2063" y="672"/>
            <a:chExt cx="721" cy="1584"/>
          </a:xfrm>
        </p:grpSpPr>
        <p:sp>
          <p:nvSpPr>
            <p:cNvPr id="185361" name="AutoShape 17"/>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185362" name="AutoShape 18"/>
            <p:cNvSpPr>
              <a:spLocks noChangeArrowheads="1"/>
            </p:cNvSpPr>
            <p:nvPr/>
          </p:nvSpPr>
          <p:spPr bwMode="auto">
            <a:xfrm>
              <a:off x="2064" y="816"/>
              <a:ext cx="720" cy="1296"/>
            </a:xfrm>
            <a:prstGeom prst="can">
              <a:avLst>
                <a:gd name="adj" fmla="val 19858"/>
              </a:avLst>
            </a:prstGeom>
            <a:solidFill>
              <a:srgbClr val="000080"/>
            </a:solidFill>
            <a:ln w="9525">
              <a:solidFill>
                <a:schemeClr val="tx1"/>
              </a:solidFill>
              <a:round/>
              <a:headEnd/>
              <a:tailEnd/>
            </a:ln>
            <a:effectLst/>
          </p:spPr>
          <p:txBody>
            <a:bodyPr wrap="none" anchor="ctr"/>
            <a:lstStyle/>
            <a:p>
              <a:endParaRPr lang="en-US"/>
            </a:p>
          </p:txBody>
        </p:sp>
        <p:sp>
          <p:nvSpPr>
            <p:cNvPr id="185363" name="AutoShape 19"/>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185364" name="AutoShape 20"/>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185365" name="AutoShape 21"/>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185366" name="AutoShape 22"/>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4" name="Group 23"/>
          <p:cNvGrpSpPr>
            <a:grpSpLocks/>
          </p:cNvGrpSpPr>
          <p:nvPr/>
        </p:nvGrpSpPr>
        <p:grpSpPr bwMode="auto">
          <a:xfrm>
            <a:off x="3897313" y="955675"/>
            <a:ext cx="1349375" cy="2474913"/>
            <a:chOff x="2063" y="672"/>
            <a:chExt cx="721" cy="1584"/>
          </a:xfrm>
        </p:grpSpPr>
        <p:sp>
          <p:nvSpPr>
            <p:cNvPr id="185368" name="AutoShape 24"/>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185369" name="AutoShape 25"/>
            <p:cNvSpPr>
              <a:spLocks noChangeArrowheads="1"/>
            </p:cNvSpPr>
            <p:nvPr/>
          </p:nvSpPr>
          <p:spPr bwMode="auto">
            <a:xfrm>
              <a:off x="2064" y="816"/>
              <a:ext cx="720" cy="1296"/>
            </a:xfrm>
            <a:prstGeom prst="can">
              <a:avLst>
                <a:gd name="adj" fmla="val 19858"/>
              </a:avLst>
            </a:prstGeom>
            <a:solidFill>
              <a:srgbClr val="000080"/>
            </a:solidFill>
            <a:ln w="9525">
              <a:solidFill>
                <a:schemeClr val="tx1"/>
              </a:solidFill>
              <a:round/>
              <a:headEnd/>
              <a:tailEnd/>
            </a:ln>
            <a:effectLst/>
          </p:spPr>
          <p:txBody>
            <a:bodyPr wrap="none" anchor="ctr"/>
            <a:lstStyle/>
            <a:p>
              <a:endParaRPr lang="en-US"/>
            </a:p>
          </p:txBody>
        </p:sp>
        <p:sp>
          <p:nvSpPr>
            <p:cNvPr id="185370" name="AutoShape 26"/>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185371" name="AutoShape 27"/>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185372" name="AutoShape 28"/>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185373" name="AutoShape 29"/>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5" name="Group 30"/>
          <p:cNvGrpSpPr>
            <a:grpSpLocks/>
          </p:cNvGrpSpPr>
          <p:nvPr/>
        </p:nvGrpSpPr>
        <p:grpSpPr bwMode="auto">
          <a:xfrm rot="10800000">
            <a:off x="3897313" y="3908425"/>
            <a:ext cx="1349375" cy="2551113"/>
            <a:chOff x="2063" y="672"/>
            <a:chExt cx="721" cy="1584"/>
          </a:xfrm>
        </p:grpSpPr>
        <p:sp>
          <p:nvSpPr>
            <p:cNvPr id="185375" name="AutoShape 31"/>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185376" name="AutoShape 32"/>
            <p:cNvSpPr>
              <a:spLocks noChangeArrowheads="1"/>
            </p:cNvSpPr>
            <p:nvPr/>
          </p:nvSpPr>
          <p:spPr bwMode="auto">
            <a:xfrm>
              <a:off x="2064" y="816"/>
              <a:ext cx="720" cy="1296"/>
            </a:xfrm>
            <a:prstGeom prst="can">
              <a:avLst>
                <a:gd name="adj" fmla="val 19858"/>
              </a:avLst>
            </a:prstGeom>
            <a:solidFill>
              <a:srgbClr val="000080"/>
            </a:solidFill>
            <a:ln w="9525">
              <a:solidFill>
                <a:schemeClr val="tx1"/>
              </a:solidFill>
              <a:round/>
              <a:headEnd/>
              <a:tailEnd/>
            </a:ln>
            <a:effectLst/>
          </p:spPr>
          <p:txBody>
            <a:bodyPr wrap="none" anchor="ctr"/>
            <a:lstStyle/>
            <a:p>
              <a:endParaRPr lang="en-US"/>
            </a:p>
          </p:txBody>
        </p:sp>
        <p:sp>
          <p:nvSpPr>
            <p:cNvPr id="185377" name="AutoShape 33"/>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185378" name="AutoShape 34"/>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185379" name="AutoShape 35"/>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185380" name="AutoShape 36"/>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sp>
        <p:nvSpPr>
          <p:cNvPr id="185381" name="Text Box 37"/>
          <p:cNvSpPr txBox="1">
            <a:spLocks noChangeArrowheads="1"/>
          </p:cNvSpPr>
          <p:nvPr/>
        </p:nvSpPr>
        <p:spPr bwMode="auto">
          <a:xfrm>
            <a:off x="5267325" y="5689600"/>
            <a:ext cx="2511425" cy="396875"/>
          </a:xfrm>
          <a:prstGeom prst="rect">
            <a:avLst/>
          </a:prstGeom>
          <a:noFill/>
          <a:ln w="9525" algn="ctr">
            <a:noFill/>
            <a:miter lim="800000"/>
            <a:headEnd/>
            <a:tailEnd/>
          </a:ln>
          <a:effectLst/>
        </p:spPr>
        <p:txBody>
          <a:bodyPr wrap="none">
            <a:spAutoFit/>
          </a:bodyPr>
          <a:lstStyle/>
          <a:p>
            <a:r>
              <a:rPr lang="en-US">
                <a:solidFill>
                  <a:schemeClr val="tx1"/>
                </a:solidFill>
                <a:effectLst>
                  <a:outerShdw blurRad="38100" dist="38100" dir="2700000" algn="tl">
                    <a:srgbClr val="000000"/>
                  </a:outerShdw>
                </a:effectLst>
              </a:rPr>
              <a:t>Southward (</a:t>
            </a:r>
            <a:r>
              <a:rPr lang="en-US">
                <a:solidFill>
                  <a:schemeClr val="tx1"/>
                </a:solidFill>
                <a:effectLst>
                  <a:outerShdw blurRad="38100" dist="38100" dir="2700000" algn="tl">
                    <a:srgbClr val="000000"/>
                  </a:outerShdw>
                </a:effectLst>
                <a:sym typeface="Symbol" pitchFamily="18" charset="2"/>
              </a:rPr>
              <a:t></a:t>
            </a:r>
            <a:r>
              <a:rPr lang="en-US">
                <a:solidFill>
                  <a:schemeClr val="tx1"/>
                </a:solidFill>
                <a:effectLst>
                  <a:outerShdw blurRad="38100" dist="38100" dir="2700000" algn="tl">
                    <a:srgbClr val="000000"/>
                  </a:outerShdw>
                </a:effectLst>
              </a:rPr>
              <a:t>) Bz: </a:t>
            </a:r>
            <a:r>
              <a:rPr lang="en-US" sz="2000" b="1" u="sng">
                <a:solidFill>
                  <a:schemeClr val="accent1"/>
                </a:solidFill>
                <a:effectLst>
                  <a:outerShdw blurRad="38100" dist="38100" dir="2700000" algn="tl">
                    <a:srgbClr val="000000"/>
                  </a:outerShdw>
                </a:effectLst>
              </a:rPr>
              <a:t>yes</a:t>
            </a:r>
          </a:p>
        </p:txBody>
      </p:sp>
      <p:sp>
        <p:nvSpPr>
          <p:cNvPr id="185382" name="Text Box 38"/>
          <p:cNvSpPr txBox="1">
            <a:spLocks noChangeArrowheads="1"/>
          </p:cNvSpPr>
          <p:nvPr/>
        </p:nvSpPr>
        <p:spPr bwMode="auto">
          <a:xfrm>
            <a:off x="5003800" y="947738"/>
            <a:ext cx="2398713" cy="396875"/>
          </a:xfrm>
          <a:prstGeom prst="rect">
            <a:avLst/>
          </a:prstGeom>
          <a:noFill/>
          <a:ln w="9525" algn="ctr">
            <a:noFill/>
            <a:miter lim="800000"/>
            <a:headEnd/>
            <a:tailEnd/>
          </a:ln>
          <a:effectLst/>
        </p:spPr>
        <p:txBody>
          <a:bodyPr wrap="none">
            <a:spAutoFit/>
          </a:bodyPr>
          <a:lstStyle/>
          <a:p>
            <a:r>
              <a:rPr lang="en-US">
                <a:solidFill>
                  <a:schemeClr val="tx1"/>
                </a:solidFill>
                <a:effectLst>
                  <a:outerShdw blurRad="38100" dist="38100" dir="2700000" algn="tl">
                    <a:srgbClr val="000000"/>
                  </a:outerShdw>
                </a:effectLst>
              </a:rPr>
              <a:t>Southward (</a:t>
            </a:r>
            <a:r>
              <a:rPr lang="en-US">
                <a:solidFill>
                  <a:schemeClr val="tx1"/>
                </a:solidFill>
                <a:effectLst>
                  <a:outerShdw blurRad="38100" dist="38100" dir="2700000" algn="tl">
                    <a:srgbClr val="000000"/>
                  </a:outerShdw>
                </a:effectLst>
                <a:sym typeface="Symbol" pitchFamily="18" charset="2"/>
              </a:rPr>
              <a:t></a:t>
            </a:r>
            <a:r>
              <a:rPr lang="en-US">
                <a:solidFill>
                  <a:schemeClr val="tx1"/>
                </a:solidFill>
                <a:effectLst>
                  <a:outerShdw blurRad="38100" dist="38100" dir="2700000" algn="tl">
                    <a:srgbClr val="000000"/>
                  </a:outerShdw>
                </a:effectLst>
              </a:rPr>
              <a:t>) Bz: </a:t>
            </a:r>
            <a:r>
              <a:rPr lang="en-US" sz="2000" b="1" u="sng">
                <a:solidFill>
                  <a:srgbClr val="0000FF"/>
                </a:solidFill>
                <a:effectLst>
                  <a:outerShdw blurRad="38100" dist="38100" dir="2700000" algn="tl">
                    <a:srgbClr val="000000"/>
                  </a:outerShdw>
                </a:effectLst>
              </a:rPr>
              <a:t>no</a:t>
            </a:r>
          </a:p>
        </p:txBody>
      </p:sp>
      <p:sp>
        <p:nvSpPr>
          <p:cNvPr id="185384" name="Text Box 40"/>
          <p:cNvSpPr txBox="1">
            <a:spLocks noChangeArrowheads="1"/>
          </p:cNvSpPr>
          <p:nvPr/>
        </p:nvSpPr>
        <p:spPr bwMode="auto">
          <a:xfrm>
            <a:off x="6515100" y="2578100"/>
            <a:ext cx="2398713" cy="396875"/>
          </a:xfrm>
          <a:prstGeom prst="rect">
            <a:avLst/>
          </a:prstGeom>
          <a:noFill/>
          <a:ln w="9525" algn="ctr">
            <a:noFill/>
            <a:miter lim="800000"/>
            <a:headEnd/>
            <a:tailEnd/>
          </a:ln>
          <a:effectLst/>
        </p:spPr>
        <p:txBody>
          <a:bodyPr wrap="none">
            <a:spAutoFit/>
          </a:bodyPr>
          <a:lstStyle/>
          <a:p>
            <a:r>
              <a:rPr lang="en-US">
                <a:solidFill>
                  <a:schemeClr val="tx1"/>
                </a:solidFill>
                <a:effectLst>
                  <a:outerShdw blurRad="38100" dist="38100" dir="2700000" algn="tl">
                    <a:srgbClr val="000000"/>
                  </a:outerShdw>
                </a:effectLst>
              </a:rPr>
              <a:t>Southward (</a:t>
            </a:r>
            <a:r>
              <a:rPr lang="en-US">
                <a:solidFill>
                  <a:schemeClr val="tx1"/>
                </a:solidFill>
                <a:effectLst>
                  <a:outerShdw blurRad="38100" dist="38100" dir="2700000" algn="tl">
                    <a:srgbClr val="000000"/>
                  </a:outerShdw>
                </a:effectLst>
                <a:sym typeface="Symbol" pitchFamily="18" charset="2"/>
              </a:rPr>
              <a:t></a:t>
            </a:r>
            <a:r>
              <a:rPr lang="en-US">
                <a:solidFill>
                  <a:schemeClr val="tx1"/>
                </a:solidFill>
                <a:effectLst>
                  <a:outerShdw blurRad="38100" dist="38100" dir="2700000" algn="tl">
                    <a:srgbClr val="000000"/>
                  </a:outerShdw>
                </a:effectLst>
              </a:rPr>
              <a:t>) Bz: </a:t>
            </a:r>
            <a:r>
              <a:rPr lang="en-US" sz="2000" b="1" u="sng">
                <a:solidFill>
                  <a:srgbClr val="0000FF"/>
                </a:solidFill>
                <a:effectLst>
                  <a:outerShdw blurRad="38100" dist="38100" dir="2700000" algn="tl">
                    <a:srgbClr val="000000"/>
                  </a:outerShdw>
                </a:effectLst>
              </a:rPr>
              <a:t>no</a:t>
            </a:r>
          </a:p>
        </p:txBody>
      </p:sp>
      <p:sp>
        <p:nvSpPr>
          <p:cNvPr id="185385" name="Text Box 41"/>
          <p:cNvSpPr txBox="1">
            <a:spLocks noChangeArrowheads="1"/>
          </p:cNvSpPr>
          <p:nvPr/>
        </p:nvSpPr>
        <p:spPr bwMode="auto">
          <a:xfrm>
            <a:off x="642938" y="4418013"/>
            <a:ext cx="2517775" cy="396875"/>
          </a:xfrm>
          <a:prstGeom prst="rect">
            <a:avLst/>
          </a:prstGeom>
          <a:noFill/>
          <a:ln w="9525" algn="ctr">
            <a:noFill/>
            <a:miter lim="800000"/>
            <a:headEnd/>
            <a:tailEnd/>
          </a:ln>
          <a:effectLst/>
        </p:spPr>
        <p:txBody>
          <a:bodyPr wrap="none">
            <a:spAutoFit/>
          </a:bodyPr>
          <a:lstStyle/>
          <a:p>
            <a:r>
              <a:rPr lang="en-US">
                <a:solidFill>
                  <a:schemeClr val="tx1"/>
                </a:solidFill>
                <a:effectLst>
                  <a:outerShdw blurRad="38100" dist="38100" dir="2700000" algn="tl">
                    <a:srgbClr val="000000"/>
                  </a:outerShdw>
                </a:effectLst>
              </a:rPr>
              <a:t>Southward (</a:t>
            </a:r>
            <a:r>
              <a:rPr lang="en-US">
                <a:solidFill>
                  <a:schemeClr val="tx1"/>
                </a:solidFill>
                <a:effectLst>
                  <a:outerShdw blurRad="38100" dist="38100" dir="2700000" algn="tl">
                    <a:srgbClr val="000000"/>
                  </a:outerShdw>
                </a:effectLst>
                <a:sym typeface="Symbol" pitchFamily="18" charset="2"/>
              </a:rPr>
              <a:t></a:t>
            </a:r>
            <a:r>
              <a:rPr lang="en-US">
                <a:solidFill>
                  <a:schemeClr val="tx1"/>
                </a:solidFill>
                <a:effectLst>
                  <a:outerShdw blurRad="38100" dist="38100" dir="2700000" algn="tl">
                    <a:srgbClr val="000000"/>
                  </a:outerShdw>
                </a:effectLst>
              </a:rPr>
              <a:t>) Bz:</a:t>
            </a:r>
            <a:r>
              <a:rPr lang="en-US" sz="2000" b="1">
                <a:solidFill>
                  <a:schemeClr val="accent1"/>
                </a:solidFill>
                <a:effectLst>
                  <a:outerShdw blurRad="38100" dist="38100" dir="2700000" algn="tl">
                    <a:srgbClr val="000000"/>
                  </a:outerShdw>
                </a:effectLst>
              </a:rPr>
              <a:t> </a:t>
            </a:r>
            <a:r>
              <a:rPr lang="en-US" sz="2000" b="1" u="sng">
                <a:solidFill>
                  <a:schemeClr val="accent1"/>
                </a:solidFill>
                <a:effectLst>
                  <a:outerShdw blurRad="38100" dist="38100" dir="2700000" algn="tl">
                    <a:srgbClr val="000000"/>
                  </a:outerShdw>
                </a:effectLst>
              </a:rPr>
              <a:t>yes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C2DE029C-18F9-4CD2-BC21-7A22BCC0823B}" type="datetime1">
              <a:rPr lang="en-US" smtClean="0"/>
              <a:pPr/>
              <a:t>11/3/2013</a:t>
            </a:fld>
            <a:endParaRPr lang="en-US"/>
          </a:p>
        </p:txBody>
      </p:sp>
      <p:sp>
        <p:nvSpPr>
          <p:cNvPr id="178178" name="Rectangle 2"/>
          <p:cNvSpPr>
            <a:spLocks noGrp="1" noChangeArrowheads="1"/>
          </p:cNvSpPr>
          <p:nvPr>
            <p:ph type="title"/>
          </p:nvPr>
        </p:nvSpPr>
        <p:spPr>
          <a:xfrm>
            <a:off x="384175" y="228600"/>
            <a:ext cx="8467725" cy="935038"/>
          </a:xfrm>
        </p:spPr>
        <p:txBody>
          <a:bodyPr/>
          <a:lstStyle/>
          <a:p>
            <a:r>
              <a:rPr lang="en-US" sz="3600" b="1"/>
              <a:t>Correlation b/w CME Speed and the Bz</a:t>
            </a:r>
          </a:p>
        </p:txBody>
      </p:sp>
      <p:sp>
        <p:nvSpPr>
          <p:cNvPr id="178179" name="Rectangle 3"/>
          <p:cNvSpPr>
            <a:spLocks noChangeArrowheads="1"/>
          </p:cNvSpPr>
          <p:nvPr/>
        </p:nvSpPr>
        <p:spPr bwMode="auto">
          <a:xfrm>
            <a:off x="1435100" y="5321300"/>
            <a:ext cx="3898900" cy="787400"/>
          </a:xfrm>
          <a:prstGeom prst="rect">
            <a:avLst/>
          </a:prstGeom>
          <a:noFill/>
          <a:ln w="9525">
            <a:noFill/>
            <a:miter lim="800000"/>
            <a:headEnd/>
            <a:tailEnd/>
          </a:ln>
          <a:effectLst/>
        </p:spPr>
        <p:txBody>
          <a:bodyPr/>
          <a:lstStyle/>
          <a:p>
            <a:pPr marL="342900" indent="-342900" algn="l" eaLnBrk="1" hangingPunct="1">
              <a:spcBef>
                <a:spcPct val="20000"/>
              </a:spcBef>
              <a:buClr>
                <a:schemeClr val="accent1"/>
              </a:buClr>
            </a:pPr>
            <a:r>
              <a:rPr lang="en-US">
                <a:effectLst>
                  <a:outerShdw blurRad="38100" dist="38100" dir="2700000" algn="tl">
                    <a:srgbClr val="000000"/>
                  </a:outerShdw>
                </a:effectLst>
              </a:rPr>
              <a:t>The hourly ACE Bz in the IMF vs </a:t>
            </a:r>
          </a:p>
          <a:p>
            <a:pPr marL="342900" indent="-342900" algn="l" eaLnBrk="1" hangingPunct="1">
              <a:spcBef>
                <a:spcPct val="20000"/>
              </a:spcBef>
              <a:buClr>
                <a:schemeClr val="accent1"/>
              </a:buClr>
            </a:pPr>
            <a:r>
              <a:rPr lang="en-US">
                <a:effectLst>
                  <a:outerShdw blurRad="38100" dist="38100" dir="2700000" algn="tl">
                    <a:srgbClr val="000000"/>
                  </a:outerShdw>
                </a:effectLst>
              </a:rPr>
              <a:t>the LASCO projected CME’s speeds</a:t>
            </a:r>
            <a:endParaRPr lang="en-US" sz="3200">
              <a:effectLst/>
            </a:endParaRPr>
          </a:p>
        </p:txBody>
      </p:sp>
      <p:pic>
        <p:nvPicPr>
          <p:cNvPr id="178180" name="Picture 4" descr="VcmeBz"/>
          <p:cNvPicPr>
            <a:picLocks noChangeAspect="1" noChangeArrowheads="1"/>
          </p:cNvPicPr>
          <p:nvPr/>
        </p:nvPicPr>
        <p:blipFill>
          <a:blip r:embed="rId2" cstate="print"/>
          <a:srcRect/>
          <a:stretch>
            <a:fillRect/>
          </a:stretch>
        </p:blipFill>
        <p:spPr bwMode="auto">
          <a:xfrm>
            <a:off x="571500" y="1193800"/>
            <a:ext cx="5383213" cy="4040188"/>
          </a:xfrm>
          <a:prstGeom prst="rect">
            <a:avLst/>
          </a:prstGeom>
          <a:noFill/>
          <a:effectLst/>
        </p:spPr>
      </p:pic>
      <p:sp>
        <p:nvSpPr>
          <p:cNvPr id="178181" name="Text Box 5"/>
          <p:cNvSpPr txBox="1">
            <a:spLocks noChangeArrowheads="1"/>
          </p:cNvSpPr>
          <p:nvPr/>
        </p:nvSpPr>
        <p:spPr bwMode="auto">
          <a:xfrm>
            <a:off x="1371600" y="1525588"/>
            <a:ext cx="4165600" cy="274637"/>
          </a:xfrm>
          <a:prstGeom prst="rect">
            <a:avLst/>
          </a:prstGeom>
          <a:noFill/>
          <a:ln w="9525">
            <a:noFill/>
            <a:miter lim="800000"/>
            <a:headEnd/>
            <a:tailEnd type="triangle" w="med" len="med"/>
          </a:ln>
        </p:spPr>
        <p:txBody>
          <a:bodyPr lIns="0" tIns="0" rIns="0" bIns="0">
            <a:spAutoFit/>
          </a:bodyPr>
          <a:lstStyle/>
          <a:p>
            <a:pPr algn="l" eaLnBrk="1">
              <a:buClr>
                <a:srgbClr val="000000"/>
              </a:buClr>
              <a:buSzPct val="45000"/>
              <a:buFont typeface="StarSymbol" pitchFamily="2" charset="0"/>
              <a:buNone/>
              <a:tabLst>
                <a:tab pos="723900" algn="l"/>
                <a:tab pos="1447800" algn="l"/>
                <a:tab pos="2171700" algn="l"/>
                <a:tab pos="2895600" algn="l"/>
                <a:tab pos="3619500" algn="l"/>
              </a:tabLst>
            </a:pPr>
            <a:r>
              <a:rPr lang="en-GB" b="1" i="1">
                <a:solidFill>
                  <a:srgbClr val="000000"/>
                </a:solidFill>
                <a:effectLst>
                  <a:outerShdw blurRad="38100" dist="38100" dir="2700000" algn="tl">
                    <a:srgbClr val="FFFFFF"/>
                  </a:outerShdw>
                </a:effectLst>
                <a:latin typeface="Times New Roman" pitchFamily="18" charset="0"/>
              </a:rPr>
              <a:t>Yurchyshyn et al. 2003; 2004; 2005</a:t>
            </a:r>
          </a:p>
        </p:txBody>
      </p:sp>
      <p:sp>
        <p:nvSpPr>
          <p:cNvPr id="178182" name="Text Box 6"/>
          <p:cNvSpPr txBox="1">
            <a:spLocks noChangeArrowheads="1"/>
          </p:cNvSpPr>
          <p:nvPr/>
        </p:nvSpPr>
        <p:spPr bwMode="auto">
          <a:xfrm>
            <a:off x="5994400" y="963613"/>
            <a:ext cx="3149600" cy="5172075"/>
          </a:xfrm>
          <a:prstGeom prst="rect">
            <a:avLst/>
          </a:prstGeom>
          <a:noFill/>
          <a:ln w="9525" algn="ctr">
            <a:noFill/>
            <a:miter lim="800000"/>
            <a:headEnd/>
            <a:tailEnd/>
          </a:ln>
          <a:effectLst/>
        </p:spPr>
        <p:txBody>
          <a:bodyPr>
            <a:spAutoFit/>
          </a:bodyPr>
          <a:lstStyle/>
          <a:p>
            <a:r>
              <a:rPr lang="en-US">
                <a:effectLst>
                  <a:outerShdw blurRad="38100" dist="38100" dir="2700000" algn="tl">
                    <a:srgbClr val="000000"/>
                  </a:outerShdw>
                </a:effectLst>
              </a:rPr>
              <a:t>Similar conclusions, different data sets:</a:t>
            </a:r>
          </a:p>
          <a:p>
            <a:pPr algn="l"/>
            <a:endParaRPr lang="en-US">
              <a:effectLst>
                <a:outerShdw blurRad="38100" dist="38100" dir="2700000" algn="tl">
                  <a:srgbClr val="000000"/>
                </a:outerShdw>
              </a:effectLst>
            </a:endParaRPr>
          </a:p>
          <a:p>
            <a:pPr algn="l"/>
            <a:r>
              <a:rPr lang="en-US">
                <a:effectLst>
                  <a:outerShdw blurRad="38100" dist="38100" dir="2700000" algn="tl">
                    <a:srgbClr val="000000"/>
                  </a:outerShdw>
                </a:effectLst>
              </a:rPr>
              <a:t>Yurchyshyn et al, 2003; 2004</a:t>
            </a:r>
          </a:p>
          <a:p>
            <a:pPr algn="l"/>
            <a:r>
              <a:rPr lang="en-US">
                <a:effectLst>
                  <a:outerShdw blurRad="38100" dist="38100" dir="2700000" algn="tl">
                    <a:srgbClr val="000000"/>
                  </a:outerShdw>
                </a:effectLst>
              </a:rPr>
              <a:t>Gonzalez et al. 2004</a:t>
            </a:r>
          </a:p>
          <a:p>
            <a:pPr algn="l"/>
            <a:r>
              <a:rPr lang="en-US">
                <a:effectLst>
                  <a:outerShdw blurRad="38100" dist="38100" dir="2700000" algn="tl">
                    <a:srgbClr val="000000"/>
                  </a:outerShdw>
                </a:effectLst>
              </a:rPr>
              <a:t>Srivastava &amp; Venkatakrishnan 2004</a:t>
            </a:r>
          </a:p>
          <a:p>
            <a:pPr algn="l"/>
            <a:endParaRPr lang="en-US">
              <a:effectLst>
                <a:outerShdw blurRad="38100" dist="38100" dir="2700000" algn="tl">
                  <a:srgbClr val="000000"/>
                </a:outerShdw>
              </a:effectLst>
            </a:endParaRPr>
          </a:p>
          <a:p>
            <a:pPr algn="l"/>
            <a:r>
              <a:rPr lang="en-US">
                <a:effectLst>
                  <a:outerShdw blurRad="38100" dist="38100" dir="2700000" algn="tl">
                    <a:srgbClr val="000000"/>
                  </a:outerShdw>
                </a:effectLst>
              </a:rPr>
              <a:t>This relationship might reflect the fact that an eruption is driven by the Lorentz force, which is directly related to the amount of the magnetic flux</a:t>
            </a:r>
          </a:p>
          <a:p>
            <a:pPr algn="l"/>
            <a:r>
              <a:rPr lang="en-US">
                <a:effectLst>
                  <a:outerShdw blurRad="38100" dist="38100" dir="2700000" algn="tl">
                    <a:srgbClr val="000000"/>
                  </a:outerShdw>
                </a:effectLst>
              </a:rPr>
              <a:t>confined in the flux rope.</a:t>
            </a:r>
          </a:p>
          <a:p>
            <a:pPr algn="l"/>
            <a:endParaRPr lang="en-US" sz="900">
              <a:effectLst>
                <a:outerShdw blurRad="38100" dist="38100" dir="2700000" algn="tl">
                  <a:srgbClr val="000000"/>
                </a:outerShdw>
              </a:effectLst>
            </a:endParaRPr>
          </a:p>
          <a:p>
            <a:pPr algn="l"/>
            <a:r>
              <a:rPr lang="en-US">
                <a:effectLst>
                  <a:outerShdw blurRad="38100" dist="38100" dir="2700000" algn="tl">
                    <a:srgbClr val="000000"/>
                  </a:outerShdw>
                </a:effectLst>
              </a:rPr>
              <a:t>Other factors can contribute to the scatter </a:t>
            </a:r>
          </a:p>
          <a:p>
            <a:pPr algn="l"/>
            <a:r>
              <a:rPr lang="en-US">
                <a:effectLst>
                  <a:outerShdw blurRad="38100" dist="38100" dir="2700000" algn="tl">
                    <a:srgbClr val="000000"/>
                  </a:outerShdw>
                </a:effectLst>
              </a:rPr>
              <a:t>(e.g., Liu &amp; Hayashi 2006)</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0EF6C5F1-BA4A-4D14-8EC3-9242E74E4ECF}" type="datetime1">
              <a:rPr lang="en-US" smtClean="0"/>
              <a:pPr/>
              <a:t>11/3/2013</a:t>
            </a:fld>
            <a:endParaRPr lang="en-US"/>
          </a:p>
        </p:txBody>
      </p:sp>
      <p:sp>
        <p:nvSpPr>
          <p:cNvPr id="245762" name="Rectangle 2"/>
          <p:cNvSpPr>
            <a:spLocks noGrp="1" noChangeArrowheads="1"/>
          </p:cNvSpPr>
          <p:nvPr>
            <p:ph type="title"/>
          </p:nvPr>
        </p:nvSpPr>
        <p:spPr>
          <a:xfrm>
            <a:off x="457200" y="0"/>
            <a:ext cx="8229600" cy="1143000"/>
          </a:xfrm>
        </p:spPr>
        <p:txBody>
          <a:bodyPr/>
          <a:lstStyle/>
          <a:p>
            <a:r>
              <a:rPr lang="en-US"/>
              <a:t>ICME-SW Interaction</a:t>
            </a:r>
          </a:p>
        </p:txBody>
      </p:sp>
      <p:pic>
        <p:nvPicPr>
          <p:cNvPr id="245764" name="Picture 4"/>
          <p:cNvPicPr>
            <a:picLocks noGrp="1" noChangeAspect="1" noChangeArrowheads="1"/>
          </p:cNvPicPr>
          <p:nvPr>
            <p:ph type="body" idx="1"/>
          </p:nvPr>
        </p:nvPicPr>
        <p:blipFill>
          <a:blip r:embed="rId2" cstate="print"/>
          <a:srcRect/>
          <a:stretch>
            <a:fillRect/>
          </a:stretch>
        </p:blipFill>
        <p:spPr>
          <a:xfrm>
            <a:off x="490538" y="874713"/>
            <a:ext cx="5412001" cy="3392487"/>
          </a:xfrm>
          <a:noFill/>
          <a:ln/>
        </p:spPr>
      </p:pic>
      <p:sp>
        <p:nvSpPr>
          <p:cNvPr id="245765" name="Rectangle 5"/>
          <p:cNvSpPr>
            <a:spLocks noChangeArrowheads="1"/>
          </p:cNvSpPr>
          <p:nvPr/>
        </p:nvSpPr>
        <p:spPr bwMode="auto">
          <a:xfrm>
            <a:off x="6646863" y="1271588"/>
            <a:ext cx="2027237" cy="641350"/>
          </a:xfrm>
          <a:prstGeom prst="rect">
            <a:avLst/>
          </a:prstGeom>
          <a:noFill/>
          <a:ln w="9525" algn="ctr">
            <a:noFill/>
            <a:miter lim="800000"/>
            <a:headEnd/>
            <a:tailEnd/>
          </a:ln>
          <a:effectLst/>
        </p:spPr>
        <p:txBody>
          <a:bodyPr>
            <a:spAutoFit/>
          </a:bodyPr>
          <a:lstStyle/>
          <a:p>
            <a:pPr algn="just"/>
            <a:r>
              <a:rPr lang="en-US">
                <a:effectLst>
                  <a:outerShdw blurRad="38100" dist="38100" dir="2700000" algn="tl">
                    <a:srgbClr val="000000"/>
                  </a:outerShdw>
                </a:effectLst>
              </a:rPr>
              <a:t>Odstrcil &amp; Pizzo (1999a; 1999b)</a:t>
            </a:r>
          </a:p>
        </p:txBody>
      </p:sp>
      <p:sp>
        <p:nvSpPr>
          <p:cNvPr id="245766" name="Rectangle 6"/>
          <p:cNvSpPr>
            <a:spLocks noChangeArrowheads="1"/>
          </p:cNvSpPr>
          <p:nvPr/>
        </p:nvSpPr>
        <p:spPr bwMode="auto">
          <a:xfrm>
            <a:off x="400050" y="4281488"/>
            <a:ext cx="8343900" cy="1408112"/>
          </a:xfrm>
          <a:prstGeom prst="rect">
            <a:avLst/>
          </a:prstGeom>
          <a:solidFill>
            <a:schemeClr val="bg1"/>
          </a:solidFill>
          <a:ln w="9525">
            <a:noFill/>
            <a:miter lim="800000"/>
            <a:headEnd/>
            <a:tailEnd/>
          </a:ln>
          <a:effectLst/>
        </p:spPr>
        <p:txBody>
          <a:bodyPr/>
          <a:lstStyle/>
          <a:p>
            <a:pPr marL="342900" indent="-342900" algn="l" eaLnBrk="1" hangingPunct="1">
              <a:lnSpc>
                <a:spcPct val="80000"/>
              </a:lnSpc>
              <a:spcBef>
                <a:spcPct val="20000"/>
              </a:spcBef>
              <a:buClr>
                <a:schemeClr val="tx2"/>
              </a:buClr>
              <a:buFontTx/>
              <a:buChar char="•"/>
            </a:pPr>
            <a:r>
              <a:rPr lang="en-US">
                <a:effectLst>
                  <a:outerShdw blurRad="38100" dist="38100" dir="2700000" algn="tl">
                    <a:srgbClr val="000000"/>
                  </a:outerShdw>
                </a:effectLst>
              </a:rPr>
              <a:t>Heliospheric current sheet interacts with solar ejecta</a:t>
            </a:r>
          </a:p>
          <a:p>
            <a:pPr marL="342900" indent="-342900" algn="l" eaLnBrk="1" hangingPunct="1">
              <a:lnSpc>
                <a:spcPct val="80000"/>
              </a:lnSpc>
              <a:spcBef>
                <a:spcPct val="20000"/>
              </a:spcBef>
              <a:buClr>
                <a:schemeClr val="tx2"/>
              </a:buClr>
              <a:buFontTx/>
              <a:buChar char="•"/>
            </a:pPr>
            <a:r>
              <a:rPr lang="en-GB">
                <a:effectLst>
                  <a:outerShdw blurRad="38100" dist="38100" dir="2700000" algn="tl">
                    <a:srgbClr val="000000"/>
                  </a:outerShdw>
                </a:effectLst>
              </a:rPr>
              <a:t>As the magnetic field is distorted, it drapes around the ejecta and causes its deflection in longitude and/or azimuth </a:t>
            </a:r>
          </a:p>
          <a:p>
            <a:pPr marL="342900" indent="-342900" algn="l" eaLnBrk="1" hangingPunct="1">
              <a:lnSpc>
                <a:spcPct val="80000"/>
              </a:lnSpc>
              <a:spcBef>
                <a:spcPct val="20000"/>
              </a:spcBef>
              <a:buClr>
                <a:schemeClr val="tx2"/>
              </a:buClr>
              <a:buFontTx/>
              <a:buChar char="•"/>
            </a:pPr>
            <a:r>
              <a:rPr lang="en-GB">
                <a:effectLst>
                  <a:outerShdw blurRad="38100" dist="38100" dir="2700000" algn="tl">
                    <a:srgbClr val="000000"/>
                  </a:outerShdw>
                </a:effectLst>
              </a:rPr>
              <a:t>However, details of this ICME-HMF interaction are not yet studied well and the scale of the effect that the heliosphere has on ICMEs, is largely unknown.</a:t>
            </a:r>
            <a:r>
              <a:rPr lang="en-GB">
                <a:effectLst/>
              </a:rPr>
              <a:t> </a:t>
            </a:r>
            <a:endParaRPr lang="en-US">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C8ECE29-8CA3-4CC9-967F-577763BF4B8A}" type="datetime1">
              <a:rPr lang="en-US" smtClean="0"/>
              <a:pPr/>
              <a:t>11/3/2013</a:t>
            </a:fld>
            <a:endParaRPr lang="en-US"/>
          </a:p>
        </p:txBody>
      </p:sp>
      <p:sp>
        <p:nvSpPr>
          <p:cNvPr id="235522" name="Rectangle 2"/>
          <p:cNvSpPr>
            <a:spLocks noGrp="1" noChangeArrowheads="1"/>
          </p:cNvSpPr>
          <p:nvPr>
            <p:ph type="title"/>
          </p:nvPr>
        </p:nvSpPr>
        <p:spPr>
          <a:xfrm>
            <a:off x="457200" y="0"/>
            <a:ext cx="8229600" cy="1143000"/>
          </a:xfrm>
        </p:spPr>
        <p:txBody>
          <a:bodyPr/>
          <a:lstStyle/>
          <a:p>
            <a:r>
              <a:rPr lang="en-US" sz="4000" dirty="0" err="1"/>
              <a:t>Heliospheric</a:t>
            </a:r>
            <a:r>
              <a:rPr lang="en-US" sz="4000" dirty="0"/>
              <a:t> Current Sheet </a:t>
            </a:r>
            <a:br>
              <a:rPr lang="en-US" sz="4000" dirty="0"/>
            </a:br>
            <a:r>
              <a:rPr lang="en-US" sz="4000" dirty="0"/>
              <a:t>Data &amp; Analysis</a:t>
            </a:r>
          </a:p>
        </p:txBody>
      </p:sp>
      <p:sp>
        <p:nvSpPr>
          <p:cNvPr id="235523" name="Rectangle 3"/>
          <p:cNvSpPr>
            <a:spLocks noGrp="1" noChangeArrowheads="1"/>
          </p:cNvSpPr>
          <p:nvPr>
            <p:ph type="body" idx="1"/>
          </p:nvPr>
        </p:nvSpPr>
        <p:spPr>
          <a:xfrm>
            <a:off x="304800" y="1203325"/>
            <a:ext cx="8534400" cy="5027613"/>
          </a:xfrm>
        </p:spPr>
        <p:txBody>
          <a:bodyPr/>
          <a:lstStyle/>
          <a:p>
            <a:pPr>
              <a:lnSpc>
                <a:spcPct val="80000"/>
              </a:lnSpc>
            </a:pPr>
            <a:r>
              <a:rPr lang="en-US" sz="2000" dirty="0">
                <a:effectLst>
                  <a:outerShdw blurRad="38100" dist="38100" dir="2700000" algn="tl">
                    <a:srgbClr val="000000"/>
                  </a:outerShdw>
                </a:effectLst>
              </a:rPr>
              <a:t>HCS interacts with solar </a:t>
            </a:r>
            <a:r>
              <a:rPr lang="en-US" sz="2000" dirty="0" err="1">
                <a:effectLst>
                  <a:outerShdw blurRad="38100" dist="38100" dir="2700000" algn="tl">
                    <a:srgbClr val="000000"/>
                  </a:outerShdw>
                </a:effectLst>
              </a:rPr>
              <a:t>ejecta</a:t>
            </a:r>
            <a:r>
              <a:rPr lang="en-US" sz="2000" dirty="0">
                <a:effectLst>
                  <a:outerShdw blurRad="38100" dist="38100" dir="2700000" algn="tl">
                    <a:srgbClr val="000000"/>
                  </a:outerShdw>
                </a:effectLst>
              </a:rPr>
              <a:t>: whenever the </a:t>
            </a:r>
            <a:r>
              <a:rPr lang="en-US" sz="2000" dirty="0" err="1">
                <a:effectLst>
                  <a:outerShdw blurRad="38100" dist="38100" dir="2700000" algn="tl">
                    <a:srgbClr val="000000"/>
                  </a:outerShdw>
                </a:effectLst>
              </a:rPr>
              <a:t>ejecta</a:t>
            </a:r>
            <a:r>
              <a:rPr lang="en-US" sz="2000" dirty="0">
                <a:effectLst>
                  <a:outerShdw blurRad="38100" dist="38100" dir="2700000" algn="tl">
                    <a:srgbClr val="000000"/>
                  </a:outerShdw>
                </a:effectLst>
              </a:rPr>
              <a:t> are moving at a faster speed than the upstream plasma there must be an upstream influence</a:t>
            </a:r>
          </a:p>
          <a:p>
            <a:pPr>
              <a:lnSpc>
                <a:spcPct val="80000"/>
              </a:lnSpc>
            </a:pPr>
            <a:r>
              <a:rPr lang="en-US" sz="2000" dirty="0">
                <a:effectLst>
                  <a:outerShdw blurRad="38100" dist="38100" dir="2700000" algn="tl">
                    <a:srgbClr val="000000"/>
                  </a:outerShdw>
                </a:effectLst>
              </a:rPr>
              <a:t>Crooker et al. (1993) suggested that the base of the HCS, which may be observed as a </a:t>
            </a:r>
            <a:r>
              <a:rPr lang="en-US" sz="2000" i="1" dirty="0">
                <a:effectLst>
                  <a:outerShdw blurRad="38100" dist="38100" dir="2700000" algn="tl">
                    <a:srgbClr val="000000"/>
                  </a:outerShdw>
                </a:effectLst>
              </a:rPr>
              <a:t>coronal neutral line</a:t>
            </a:r>
            <a:r>
              <a:rPr lang="en-US" sz="2000" dirty="0">
                <a:effectLst>
                  <a:outerShdw blurRad="38100" dist="38100" dir="2700000" algn="tl">
                    <a:srgbClr val="000000"/>
                  </a:outerShdw>
                </a:effectLst>
              </a:rPr>
              <a:t> (CNL)</a:t>
            </a:r>
          </a:p>
          <a:p>
            <a:pPr>
              <a:lnSpc>
                <a:spcPct val="80000"/>
              </a:lnSpc>
            </a:pPr>
            <a:r>
              <a:rPr lang="en-US" sz="2000" dirty="0">
                <a:effectLst>
                  <a:outerShdw blurRad="38100" dist="38100" dir="2700000" algn="tl">
                    <a:srgbClr val="000000"/>
                  </a:outerShdw>
                </a:effectLst>
              </a:rPr>
              <a:t>HCS is considered to be a conduit for CMEs (Crooker et al., 1993) and the angular position (orientation) of the </a:t>
            </a:r>
            <a:r>
              <a:rPr lang="en-US" sz="2000" dirty="0" err="1">
                <a:effectLst>
                  <a:outerShdw blurRad="38100" dist="38100" dir="2700000" algn="tl">
                    <a:srgbClr val="000000"/>
                  </a:outerShdw>
                </a:effectLst>
              </a:rPr>
              <a:t>ejecta</a:t>
            </a:r>
            <a:r>
              <a:rPr lang="en-US" sz="2000" dirty="0">
                <a:effectLst>
                  <a:outerShdw blurRad="38100" dist="38100" dir="2700000" algn="tl">
                    <a:srgbClr val="000000"/>
                  </a:outerShdw>
                </a:effectLst>
              </a:rPr>
              <a:t> may, in general, be affected by its large-scale structure</a:t>
            </a:r>
            <a:endParaRPr lang="en-GB" sz="2000" dirty="0">
              <a:effectLst>
                <a:outerShdw blurRad="38100" dist="38100" dir="2700000" algn="tl">
                  <a:srgbClr val="000000"/>
                </a:outerShdw>
              </a:effectLst>
            </a:endParaRPr>
          </a:p>
          <a:p>
            <a:pPr>
              <a:lnSpc>
                <a:spcPct val="80000"/>
              </a:lnSpc>
            </a:pPr>
            <a:r>
              <a:rPr lang="en-GB" sz="2000" dirty="0">
                <a:effectLst>
                  <a:outerShdw blurRad="38100" dist="38100" dir="2700000" algn="tl">
                    <a:srgbClr val="000000"/>
                  </a:outerShdw>
                </a:effectLst>
              </a:rPr>
              <a:t>When HCS is not aligned with the </a:t>
            </a:r>
            <a:r>
              <a:rPr lang="en-GB" sz="2000" dirty="0" err="1">
                <a:effectLst>
                  <a:outerShdw blurRad="38100" dist="38100" dir="2700000" algn="tl">
                    <a:srgbClr val="000000"/>
                  </a:outerShdw>
                </a:effectLst>
              </a:rPr>
              <a:t>ejecta's</a:t>
            </a:r>
            <a:r>
              <a:rPr lang="en-GB" sz="2000" dirty="0">
                <a:effectLst>
                  <a:outerShdw blurRad="38100" dist="38100" dir="2700000" algn="tl">
                    <a:srgbClr val="000000"/>
                  </a:outerShdw>
                </a:effectLst>
              </a:rPr>
              <a:t> plane, it is expected that the CME may displace the </a:t>
            </a:r>
            <a:r>
              <a:rPr lang="en-GB" sz="2000" dirty="0" err="1">
                <a:effectLst>
                  <a:outerShdw blurRad="38100" dist="38100" dir="2700000" algn="tl">
                    <a:srgbClr val="000000"/>
                  </a:outerShdw>
                </a:effectLst>
              </a:rPr>
              <a:t>heliospheric</a:t>
            </a:r>
            <a:r>
              <a:rPr lang="en-GB" sz="2000" dirty="0">
                <a:effectLst>
                  <a:outerShdw blurRad="38100" dist="38100" dir="2700000" algn="tl">
                    <a:srgbClr val="000000"/>
                  </a:outerShdw>
                </a:effectLst>
              </a:rPr>
              <a:t> magnetic field as it expands in the </a:t>
            </a:r>
            <a:r>
              <a:rPr lang="en-GB" sz="2000" dirty="0" err="1">
                <a:effectLst>
                  <a:outerShdw blurRad="38100" dist="38100" dir="2700000" algn="tl">
                    <a:srgbClr val="000000"/>
                  </a:outerShdw>
                </a:effectLst>
              </a:rPr>
              <a:t>heliosphere</a:t>
            </a:r>
            <a:r>
              <a:rPr lang="en-GB" sz="2000" dirty="0">
                <a:effectLst>
                  <a:outerShdw blurRad="38100" dist="38100" dir="2700000" algn="tl">
                    <a:srgbClr val="000000"/>
                  </a:outerShdw>
                </a:effectLst>
              </a:rPr>
              <a:t> (Smith 2001)</a:t>
            </a:r>
          </a:p>
          <a:p>
            <a:pPr>
              <a:lnSpc>
                <a:spcPct val="80000"/>
              </a:lnSpc>
            </a:pPr>
            <a:r>
              <a:rPr lang="en-GB" sz="2000" dirty="0">
                <a:effectLst>
                  <a:outerShdw blurRad="38100" dist="38100" dir="2700000" algn="tl">
                    <a:srgbClr val="000000"/>
                  </a:outerShdw>
                </a:effectLst>
              </a:rPr>
              <a:t>As the magnetic field is distorted, it drapes around the </a:t>
            </a:r>
            <a:r>
              <a:rPr lang="en-GB" sz="2000" dirty="0" err="1">
                <a:effectLst>
                  <a:outerShdw blurRad="38100" dist="38100" dir="2700000" algn="tl">
                    <a:srgbClr val="000000"/>
                  </a:outerShdw>
                </a:effectLst>
              </a:rPr>
              <a:t>ejecta</a:t>
            </a:r>
            <a:r>
              <a:rPr lang="en-GB" sz="2000" dirty="0">
                <a:effectLst>
                  <a:outerShdw blurRad="38100" dist="38100" dir="2700000" algn="tl">
                    <a:srgbClr val="000000"/>
                  </a:outerShdw>
                </a:effectLst>
              </a:rPr>
              <a:t> and causes its deflection in longitude and/or azimuth </a:t>
            </a:r>
          </a:p>
          <a:p>
            <a:pPr>
              <a:lnSpc>
                <a:spcPct val="80000"/>
              </a:lnSpc>
            </a:pPr>
            <a:r>
              <a:rPr lang="en-GB" sz="2000" dirty="0">
                <a:effectLst>
                  <a:outerShdw blurRad="38100" dist="38100" dir="2700000" algn="tl">
                    <a:srgbClr val="000000"/>
                  </a:outerShdw>
                </a:effectLst>
              </a:rPr>
              <a:t>Mulligan et al. (1998) and Zhao &amp; </a:t>
            </a:r>
            <a:r>
              <a:rPr lang="en-GB" sz="2000" dirty="0" err="1">
                <a:effectLst>
                  <a:outerShdw blurRad="38100" dist="38100" dir="2700000" algn="tl">
                    <a:srgbClr val="000000"/>
                  </a:outerShdw>
                </a:effectLst>
              </a:rPr>
              <a:t>Hoeksema</a:t>
            </a:r>
            <a:r>
              <a:rPr lang="en-GB" sz="2000" dirty="0">
                <a:effectLst>
                  <a:outerShdw blurRad="38100" dist="38100" dir="2700000" algn="tl">
                    <a:srgbClr val="000000"/>
                  </a:outerShdw>
                </a:effectLst>
              </a:rPr>
              <a:t> (1996) suggested that, on average, tilt of MC axes may correspond to the global tilt of the HCS</a:t>
            </a:r>
          </a:p>
          <a:p>
            <a:pPr>
              <a:lnSpc>
                <a:spcPct val="80000"/>
              </a:lnSpc>
            </a:pPr>
            <a:r>
              <a:rPr lang="en-GB" sz="2000" dirty="0">
                <a:effectLst>
                  <a:outerShdw blurRad="38100" dist="38100" dir="2700000" algn="tl">
                    <a:srgbClr val="000000"/>
                  </a:outerShdw>
                </a:effectLst>
              </a:rPr>
              <a:t>However, details of this CME-HMF interaction are not yet studied well and the scale of the effect that the </a:t>
            </a:r>
            <a:r>
              <a:rPr lang="en-GB" sz="2000" dirty="0" err="1">
                <a:effectLst>
                  <a:outerShdw blurRad="38100" dist="38100" dir="2700000" algn="tl">
                    <a:srgbClr val="000000"/>
                  </a:outerShdw>
                </a:effectLst>
              </a:rPr>
              <a:t>heliosphere</a:t>
            </a:r>
            <a:r>
              <a:rPr lang="en-GB" sz="2000" dirty="0">
                <a:effectLst>
                  <a:outerShdw blurRad="38100" dist="38100" dir="2700000" algn="tl">
                    <a:srgbClr val="000000"/>
                  </a:outerShdw>
                </a:effectLst>
              </a:rPr>
              <a:t> has on CMEs, is largely unknown. </a:t>
            </a:r>
            <a:endParaRPr lang="en-US" sz="2000" dirty="0">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fld id="{B22481FC-9B83-4F98-911A-3FCDD401DB86}" type="datetime1">
              <a:rPr lang="en-US" smtClean="0"/>
              <a:pPr/>
              <a:t>11/3/2013</a:t>
            </a:fld>
            <a:endParaRPr lang="en-US"/>
          </a:p>
        </p:txBody>
      </p:sp>
      <p:pic>
        <p:nvPicPr>
          <p:cNvPr id="252930" name="Picture 2" descr="interplanetaryspace"/>
          <p:cNvPicPr>
            <a:picLocks noChangeAspect="1" noChangeArrowheads="1"/>
          </p:cNvPicPr>
          <p:nvPr/>
        </p:nvPicPr>
        <p:blipFill>
          <a:blip r:embed="rId2" cstate="print"/>
          <a:srcRect b="25000"/>
          <a:stretch>
            <a:fillRect/>
          </a:stretch>
        </p:blipFill>
        <p:spPr bwMode="auto">
          <a:xfrm>
            <a:off x="0" y="0"/>
            <a:ext cx="9144000" cy="6858000"/>
          </a:xfrm>
          <a:prstGeom prst="rect">
            <a:avLst/>
          </a:prstGeom>
          <a:noFill/>
        </p:spPr>
      </p:pic>
      <p:sp>
        <p:nvSpPr>
          <p:cNvPr id="252931" name="Rectangle 3"/>
          <p:cNvSpPr>
            <a:spLocks noGrp="1" noChangeArrowheads="1"/>
          </p:cNvSpPr>
          <p:nvPr>
            <p:ph type="title"/>
          </p:nvPr>
        </p:nvSpPr>
        <p:spPr>
          <a:xfrm>
            <a:off x="685800" y="0"/>
            <a:ext cx="7429500" cy="1892300"/>
          </a:xfrm>
        </p:spPr>
        <p:txBody>
          <a:bodyPr/>
          <a:lstStyle/>
          <a:p>
            <a:r>
              <a:rPr lang="en-US" sz="4000" dirty="0"/>
              <a:t>PEA   -  CME  –  SW - MC </a:t>
            </a:r>
            <a:br>
              <a:rPr lang="en-US" sz="4000" dirty="0"/>
            </a:br>
            <a:r>
              <a:rPr lang="en-US" sz="4000" dirty="0"/>
              <a:t>Relationship: Inferring MC Orientation from Solar Data</a:t>
            </a:r>
          </a:p>
        </p:txBody>
      </p:sp>
      <p:grpSp>
        <p:nvGrpSpPr>
          <p:cNvPr id="2" name="Group 5"/>
          <p:cNvGrpSpPr>
            <a:grpSpLocks/>
          </p:cNvGrpSpPr>
          <p:nvPr/>
        </p:nvGrpSpPr>
        <p:grpSpPr bwMode="auto">
          <a:xfrm rot="8827592">
            <a:off x="5819775" y="2835275"/>
            <a:ext cx="701675" cy="1189038"/>
            <a:chOff x="2063" y="672"/>
            <a:chExt cx="721" cy="1584"/>
          </a:xfrm>
        </p:grpSpPr>
        <p:sp>
          <p:nvSpPr>
            <p:cNvPr id="252934" name="AutoShape 6"/>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52935" name="AutoShape 7"/>
            <p:cNvSpPr>
              <a:spLocks noChangeArrowheads="1"/>
            </p:cNvSpPr>
            <p:nvPr/>
          </p:nvSpPr>
          <p:spPr bwMode="auto">
            <a:xfrm>
              <a:off x="2064" y="816"/>
              <a:ext cx="720" cy="1296"/>
            </a:xfrm>
            <a:prstGeom prst="can">
              <a:avLst>
                <a:gd name="adj" fmla="val 19858"/>
              </a:avLst>
            </a:prstGeom>
            <a:solidFill>
              <a:srgbClr val="339966"/>
            </a:solidFill>
            <a:ln w="9525">
              <a:solidFill>
                <a:schemeClr val="tx1"/>
              </a:solidFill>
              <a:round/>
              <a:headEnd/>
              <a:tailEnd/>
            </a:ln>
            <a:effectLst/>
          </p:spPr>
          <p:txBody>
            <a:bodyPr wrap="none" anchor="ctr"/>
            <a:lstStyle/>
            <a:p>
              <a:endParaRPr lang="en-US"/>
            </a:p>
          </p:txBody>
        </p:sp>
        <p:sp>
          <p:nvSpPr>
            <p:cNvPr id="252936" name="AutoShape 8"/>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52937" name="AutoShape 9"/>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252938" name="AutoShape 10"/>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52939" name="AutoShape 11"/>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sp>
        <p:nvSpPr>
          <p:cNvPr id="252940" name="Text Box 12"/>
          <p:cNvSpPr txBox="1">
            <a:spLocks noChangeArrowheads="1"/>
          </p:cNvSpPr>
          <p:nvPr/>
        </p:nvSpPr>
        <p:spPr bwMode="auto">
          <a:xfrm>
            <a:off x="2311400" y="3295650"/>
            <a:ext cx="585788" cy="304800"/>
          </a:xfrm>
          <a:prstGeom prst="rect">
            <a:avLst/>
          </a:prstGeom>
          <a:solidFill>
            <a:srgbClr val="C0C0C0"/>
          </a:solidFill>
          <a:ln w="9525" algn="ctr">
            <a:noFill/>
            <a:miter lim="800000"/>
            <a:headEnd/>
            <a:tailEnd/>
          </a:ln>
          <a:effectLst/>
        </p:spPr>
        <p:txBody>
          <a:bodyPr wrap="none">
            <a:spAutoFit/>
          </a:bodyPr>
          <a:lstStyle/>
          <a:p>
            <a:r>
              <a:rPr lang="en-US" sz="1400">
                <a:solidFill>
                  <a:schemeClr val="bg1"/>
                </a:solidFill>
                <a:effectLst>
                  <a:outerShdw blurRad="38100" dist="38100" dir="2700000" algn="tl">
                    <a:srgbClr val="000000"/>
                  </a:outerShdw>
                </a:effectLst>
              </a:rPr>
              <a:t>CME</a:t>
            </a:r>
          </a:p>
        </p:txBody>
      </p:sp>
      <p:sp>
        <p:nvSpPr>
          <p:cNvPr id="252941" name="Text Box 13"/>
          <p:cNvSpPr txBox="1">
            <a:spLocks noChangeArrowheads="1"/>
          </p:cNvSpPr>
          <p:nvPr/>
        </p:nvSpPr>
        <p:spPr bwMode="auto">
          <a:xfrm>
            <a:off x="338138" y="2636838"/>
            <a:ext cx="538162" cy="304800"/>
          </a:xfrm>
          <a:prstGeom prst="rect">
            <a:avLst/>
          </a:prstGeom>
          <a:solidFill>
            <a:srgbClr val="C0C0C0"/>
          </a:solidFill>
          <a:ln w="9525" algn="ctr">
            <a:noFill/>
            <a:miter lim="800000"/>
            <a:headEnd/>
            <a:tailEnd/>
          </a:ln>
          <a:effectLst/>
        </p:spPr>
        <p:txBody>
          <a:bodyPr wrap="none">
            <a:spAutoFit/>
          </a:bodyPr>
          <a:lstStyle/>
          <a:p>
            <a:r>
              <a:rPr lang="en-US" sz="1400">
                <a:solidFill>
                  <a:schemeClr val="bg1"/>
                </a:solidFill>
                <a:effectLst>
                  <a:outerShdw blurRad="38100" dist="38100" dir="2700000" algn="tl">
                    <a:srgbClr val="000000"/>
                  </a:outerShdw>
                </a:effectLst>
              </a:rPr>
              <a:t>PEA</a:t>
            </a:r>
          </a:p>
        </p:txBody>
      </p:sp>
      <p:sp>
        <p:nvSpPr>
          <p:cNvPr id="252942" name="Text Box 14"/>
          <p:cNvSpPr txBox="1">
            <a:spLocks noChangeArrowheads="1"/>
          </p:cNvSpPr>
          <p:nvPr/>
        </p:nvSpPr>
        <p:spPr bwMode="auto">
          <a:xfrm>
            <a:off x="4297363" y="3278188"/>
            <a:ext cx="550862" cy="304800"/>
          </a:xfrm>
          <a:prstGeom prst="rect">
            <a:avLst/>
          </a:prstGeom>
          <a:solidFill>
            <a:srgbClr val="C0C0C0"/>
          </a:solidFill>
          <a:ln w="9525" algn="ctr">
            <a:noFill/>
            <a:miter lim="800000"/>
            <a:headEnd/>
            <a:tailEnd/>
          </a:ln>
          <a:effectLst/>
        </p:spPr>
        <p:txBody>
          <a:bodyPr wrap="none">
            <a:spAutoFit/>
          </a:bodyPr>
          <a:lstStyle/>
          <a:p>
            <a:r>
              <a:rPr lang="en-US" sz="1400">
                <a:solidFill>
                  <a:schemeClr val="bg1"/>
                </a:solidFill>
                <a:effectLst>
                  <a:outerShdw blurRad="38100" dist="38100" dir="2700000" algn="tl">
                    <a:srgbClr val="000000"/>
                  </a:outerShdw>
                </a:effectLst>
              </a:rPr>
              <a:t>HCS</a:t>
            </a:r>
          </a:p>
        </p:txBody>
      </p:sp>
      <p:sp>
        <p:nvSpPr>
          <p:cNvPr id="252943" name="Rectangle 15"/>
          <p:cNvSpPr>
            <a:spLocks noChangeArrowheads="1"/>
          </p:cNvSpPr>
          <p:nvPr/>
        </p:nvSpPr>
        <p:spPr bwMode="auto">
          <a:xfrm>
            <a:off x="682625" y="4502150"/>
            <a:ext cx="7778750" cy="1311275"/>
          </a:xfrm>
          <a:prstGeom prst="rect">
            <a:avLst/>
          </a:prstGeom>
          <a:gradFill rotWithShape="1">
            <a:gsLst>
              <a:gs pos="0">
                <a:srgbClr val="993300"/>
              </a:gs>
              <a:gs pos="100000">
                <a:srgbClr val="993300">
                  <a:gamma/>
                  <a:shade val="46275"/>
                  <a:invGamma/>
                </a:srgbClr>
              </a:gs>
            </a:gsLst>
            <a:lin ang="2700000" scaled="1"/>
          </a:gradFill>
          <a:ln w="9525" algn="ctr">
            <a:noFill/>
            <a:miter lim="800000"/>
            <a:headEnd/>
            <a:tailEnd/>
          </a:ln>
          <a:effectLst/>
        </p:spPr>
        <p:txBody>
          <a:bodyPr anchor="ctr">
            <a:spAutoFit/>
          </a:bodyPr>
          <a:lstStyle/>
          <a:p>
            <a:pPr eaLnBrk="1" hangingPunct="1"/>
            <a:r>
              <a:rPr lang="en-US" sz="2000">
                <a:effectLst>
                  <a:outerShdw blurRad="38100" dist="38100" dir="2700000" algn="tl">
                    <a:srgbClr val="000000"/>
                  </a:outerShdw>
                </a:effectLst>
              </a:rPr>
              <a:t>We will measure orientations of post eruption arcades (EIT 295Å), coronal mass ejecta (LASCO C3), heliospheric current sheet (Stanford synoptic maps) and magnetic clouds (various sources) to </a:t>
            </a:r>
          </a:p>
          <a:p>
            <a:pPr eaLnBrk="1" hangingPunct="1"/>
            <a:r>
              <a:rPr lang="en-US" sz="2000">
                <a:effectLst>
                  <a:outerShdw blurRad="38100" dist="38100" dir="2700000" algn="tl">
                    <a:srgbClr val="000000"/>
                  </a:outerShdw>
                </a:effectLst>
              </a:rPr>
              <a:t>advance our understanding of CME origin and evolution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pPr lvl="0"/>
            <a:fld id="{99E116AB-213E-4C94-9A22-36D6DA26CECC}" type="datetime1">
              <a:rPr lang="en-US" smtClean="0"/>
              <a:pPr lvl="0"/>
              <a:t>11/3/2013</a:t>
            </a:fld>
            <a:endParaRPr lang="en-US"/>
          </a:p>
        </p:txBody>
      </p:sp>
      <p:sp>
        <p:nvSpPr>
          <p:cNvPr id="2" name="Title 1"/>
          <p:cNvSpPr txBox="1">
            <a:spLocks noGrp="1"/>
          </p:cNvSpPr>
          <p:nvPr>
            <p:ph type="title" idx="4294967295"/>
          </p:nvPr>
        </p:nvSpPr>
        <p:spPr>
          <a:xfrm>
            <a:off x="457200" y="-146520"/>
            <a:ext cx="8229600" cy="1435680"/>
          </a:xfrm>
        </p:spPr>
        <p:txBody>
          <a:bodyPr wrap="square" anchorCtr="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pPr lvl="0">
              <a:buNone/>
            </a:pPr>
            <a:r>
              <a:rPr lang="en-US"/>
              <a:t>White Light Structure of CMEs</a:t>
            </a:r>
          </a:p>
        </p:txBody>
      </p:sp>
      <p:pic>
        <p:nvPicPr>
          <p:cNvPr id="3" name="Picture 2"/>
          <p:cNvPicPr>
            <a:picLocks noChangeAspect="1"/>
          </p:cNvPicPr>
          <p:nvPr/>
        </p:nvPicPr>
        <p:blipFill>
          <a:blip r:embed="rId3" cstate="print">
            <a:alphaModFix/>
            <a:lum/>
          </a:blip>
          <a:srcRect/>
          <a:stretch>
            <a:fillRect/>
          </a:stretch>
        </p:blipFill>
        <p:spPr>
          <a:xfrm>
            <a:off x="1214280" y="952560"/>
            <a:ext cx="6715440" cy="4167000"/>
          </a:xfrm>
          <a:prstGeom prst="rect">
            <a:avLst/>
          </a:prstGeom>
          <a:noFill/>
          <a:ln>
            <a:noFill/>
          </a:ln>
        </p:spPr>
      </p:pic>
      <p:sp>
        <p:nvSpPr>
          <p:cNvPr id="4" name="Freeform 3"/>
          <p:cNvSpPr/>
          <p:nvPr/>
        </p:nvSpPr>
        <p:spPr>
          <a:xfrm>
            <a:off x="301680" y="5121360"/>
            <a:ext cx="8540640" cy="102880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just" rtl="0" hangingPunct="0">
              <a:lnSpc>
                <a:spcPct val="100000"/>
              </a:lnSpc>
              <a:buNone/>
              <a:tabLst/>
            </a:pPr>
            <a:r>
              <a:rPr lang="en-US" dirty="0">
                <a:solidFill>
                  <a:srgbClr val="FFFFFF"/>
                </a:solidFill>
                <a:effectLst>
                  <a:outerShdw dist="17961" dir="2700000">
                    <a:scrgbClr r="0" g="0" b="0"/>
                  </a:outerShdw>
                </a:effectLst>
                <a:latin typeface="Palatino Linotype" pitchFamily="18"/>
                <a:ea typeface="DejaVu Sans" pitchFamily="2"/>
                <a:cs typeface="DejaVu Sans" pitchFamily="2"/>
              </a:rPr>
              <a:t>White light morphology of CMEs seems to bear information on their magnetic structure: they are organized in the axial direction, which corresponds to the axis of the underlying erupting flux rope (</a:t>
            </a:r>
            <a:r>
              <a:rPr lang="en-US" dirty="0" err="1">
                <a:solidFill>
                  <a:srgbClr val="FFFFFF"/>
                </a:solidFill>
                <a:effectLst>
                  <a:outerShdw dist="17961" dir="2700000">
                    <a:scrgbClr r="0" g="0" b="0"/>
                  </a:outerShdw>
                </a:effectLst>
                <a:latin typeface="Palatino Linotype" pitchFamily="18"/>
                <a:ea typeface="DejaVu Sans" pitchFamily="2"/>
                <a:cs typeface="DejaVu Sans" pitchFamily="2"/>
              </a:rPr>
              <a:t>Cremades</a:t>
            </a:r>
            <a:r>
              <a:rPr lang="en-US" dirty="0">
                <a:solidFill>
                  <a:srgbClr val="FFFFFF"/>
                </a:solidFill>
                <a:effectLst>
                  <a:outerShdw dist="17961" dir="2700000">
                    <a:scrgbClr r="0" g="0" b="0"/>
                  </a:outerShdw>
                </a:effectLst>
                <a:latin typeface="Palatino Linotype" pitchFamily="18"/>
                <a:ea typeface="DejaVu Sans" pitchFamily="2"/>
                <a:cs typeface="DejaVu Sans" pitchFamily="2"/>
              </a:rPr>
              <a:t> &amp; </a:t>
            </a:r>
            <a:r>
              <a:rPr lang="en-US" dirty="0" err="1">
                <a:solidFill>
                  <a:srgbClr val="FFFFFF"/>
                </a:solidFill>
                <a:effectLst>
                  <a:outerShdw dist="17961" dir="2700000">
                    <a:scrgbClr r="0" g="0" b="0"/>
                  </a:outerShdw>
                </a:effectLst>
                <a:latin typeface="Palatino Linotype" pitchFamily="18"/>
                <a:ea typeface="DejaVu Sans" pitchFamily="2"/>
                <a:cs typeface="DejaVu Sans" pitchFamily="2"/>
              </a:rPr>
              <a:t>Bothmer</a:t>
            </a:r>
            <a:r>
              <a:rPr lang="en-US" dirty="0">
                <a:solidFill>
                  <a:srgbClr val="FFFFFF"/>
                </a:solidFill>
                <a:effectLst>
                  <a:outerShdw dist="17961" dir="2700000">
                    <a:scrgbClr r="0" g="0" b="0"/>
                  </a:outerShdw>
                </a:effectLst>
                <a:latin typeface="Palatino Linotype" pitchFamily="18"/>
                <a:ea typeface="DejaVu Sans" pitchFamily="2"/>
                <a:cs typeface="DejaVu Sans" pitchFamily="2"/>
              </a:rPr>
              <a:t>, 2004)</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fld id="{A87F40E3-09C3-46A7-AA8F-AFB00BC40250}" type="datetime1">
              <a:rPr lang="en-US" smtClean="0"/>
              <a:pPr/>
              <a:t>11/3/2013</a:t>
            </a:fld>
            <a:endParaRPr lang="en-US"/>
          </a:p>
        </p:txBody>
      </p:sp>
      <p:sp>
        <p:nvSpPr>
          <p:cNvPr id="113666" name="Rectangle 2"/>
          <p:cNvSpPr>
            <a:spLocks noChangeArrowheads="1"/>
          </p:cNvSpPr>
          <p:nvPr/>
        </p:nvSpPr>
        <p:spPr bwMode="auto">
          <a:xfrm>
            <a:off x="6180138" y="6381750"/>
            <a:ext cx="2963862" cy="304800"/>
          </a:xfrm>
          <a:prstGeom prst="rect">
            <a:avLst/>
          </a:prstGeom>
          <a:noFill/>
          <a:ln w="9525">
            <a:noFill/>
            <a:miter lim="800000"/>
            <a:headEnd/>
            <a:tailEnd/>
          </a:ln>
          <a:effectLst/>
        </p:spPr>
        <p:txBody>
          <a:bodyPr wrap="none" anchor="ctr">
            <a:spAutoFit/>
          </a:bodyPr>
          <a:lstStyle/>
          <a:p>
            <a:pPr algn="l" eaLnBrk="1" hangingPunct="1"/>
            <a:r>
              <a:rPr lang="en-US" sz="1400" i="1">
                <a:effectLst>
                  <a:outerShdw blurRad="38100" dist="38100" dir="2700000" algn="tl">
                    <a:srgbClr val="000000"/>
                  </a:outerShdw>
                </a:effectLst>
                <a:latin typeface="Arial" charset="0"/>
              </a:rPr>
              <a:t>Courtesy of Global Halpha Network</a:t>
            </a:r>
          </a:p>
        </p:txBody>
      </p:sp>
      <p:sp>
        <p:nvSpPr>
          <p:cNvPr id="113667" name="Rectangle 3"/>
          <p:cNvSpPr>
            <a:spLocks noChangeArrowheads="1"/>
          </p:cNvSpPr>
          <p:nvPr/>
        </p:nvSpPr>
        <p:spPr bwMode="auto">
          <a:xfrm>
            <a:off x="-222250" y="0"/>
            <a:ext cx="9366250" cy="889000"/>
          </a:xfrm>
          <a:prstGeom prst="rect">
            <a:avLst/>
          </a:prstGeom>
          <a:noFill/>
          <a:ln w="9525">
            <a:noFill/>
            <a:miter lim="800000"/>
            <a:headEnd/>
            <a:tailEnd/>
          </a:ln>
          <a:effectLst/>
        </p:spPr>
        <p:txBody>
          <a:bodyPr anchor="ctr"/>
          <a:lstStyle/>
          <a:p>
            <a:pPr eaLnBrk="1" hangingPunct="1"/>
            <a:r>
              <a:rPr lang="en-US" sz="3600" b="1" dirty="0">
                <a:solidFill>
                  <a:schemeClr val="tx2"/>
                </a:solidFill>
                <a:effectLst>
                  <a:outerShdw blurRad="38100" dist="38100" dir="2700000" algn="tl">
                    <a:srgbClr val="000000"/>
                  </a:outerShdw>
                </a:effectLst>
              </a:rPr>
              <a:t>Kinked </a:t>
            </a:r>
            <a:r>
              <a:rPr lang="en-US" sz="3600" b="1" dirty="0" smtClean="0">
                <a:solidFill>
                  <a:schemeClr val="tx2"/>
                </a:solidFill>
                <a:effectLst>
                  <a:outerShdw blurRad="38100" dist="38100" dir="2700000" algn="tl">
                    <a:srgbClr val="000000"/>
                  </a:outerShdw>
                </a:effectLst>
              </a:rPr>
              <a:t>Eruption</a:t>
            </a:r>
            <a:endParaRPr lang="en-US" sz="3600" b="1" dirty="0">
              <a:solidFill>
                <a:schemeClr val="tx2"/>
              </a:solidFill>
              <a:effectLst>
                <a:outerShdw blurRad="38100" dist="38100" dir="2700000" algn="tl">
                  <a:srgbClr val="000000"/>
                </a:outerShdw>
              </a:effectLst>
            </a:endParaRPr>
          </a:p>
        </p:txBody>
      </p:sp>
      <p:sp>
        <p:nvSpPr>
          <p:cNvPr id="113675" name="Rectangle 11"/>
          <p:cNvSpPr>
            <a:spLocks noChangeArrowheads="1"/>
          </p:cNvSpPr>
          <p:nvPr/>
        </p:nvSpPr>
        <p:spPr bwMode="auto">
          <a:xfrm>
            <a:off x="5308600" y="5076825"/>
            <a:ext cx="3459163" cy="635000"/>
          </a:xfrm>
          <a:prstGeom prst="rect">
            <a:avLst/>
          </a:prstGeom>
          <a:noFill/>
          <a:ln w="9525">
            <a:noFill/>
            <a:miter lim="800000"/>
            <a:headEnd/>
            <a:tailEnd/>
          </a:ln>
          <a:effectLst/>
        </p:spPr>
        <p:txBody>
          <a:bodyPr anchor="ctr"/>
          <a:lstStyle/>
          <a:p>
            <a:pPr eaLnBrk="1" hangingPunct="1"/>
            <a:r>
              <a:rPr lang="en-US" sz="2000" b="1">
                <a:solidFill>
                  <a:schemeClr val="tx2"/>
                </a:solidFill>
                <a:effectLst>
                  <a:outerShdw blurRad="38100" dist="38100" dir="2700000" algn="tl">
                    <a:srgbClr val="000000"/>
                  </a:outerShdw>
                </a:effectLst>
              </a:rPr>
              <a:t>May 13 2005</a:t>
            </a:r>
          </a:p>
        </p:txBody>
      </p:sp>
      <p:sp>
        <p:nvSpPr>
          <p:cNvPr id="113678" name="Rectangle 14"/>
          <p:cNvSpPr>
            <a:spLocks noChangeArrowheads="1"/>
          </p:cNvSpPr>
          <p:nvPr/>
        </p:nvSpPr>
        <p:spPr bwMode="auto">
          <a:xfrm>
            <a:off x="1112838" y="5091113"/>
            <a:ext cx="3459162" cy="635000"/>
          </a:xfrm>
          <a:prstGeom prst="rect">
            <a:avLst/>
          </a:prstGeom>
          <a:noFill/>
          <a:ln w="9525">
            <a:noFill/>
            <a:miter lim="800000"/>
            <a:headEnd/>
            <a:tailEnd/>
          </a:ln>
          <a:effectLst/>
        </p:spPr>
        <p:txBody>
          <a:bodyPr anchor="ctr"/>
          <a:lstStyle/>
          <a:p>
            <a:pPr eaLnBrk="1" hangingPunct="1"/>
            <a:r>
              <a:rPr lang="en-US" sz="2000" b="1">
                <a:solidFill>
                  <a:schemeClr val="tx2"/>
                </a:solidFill>
                <a:effectLst>
                  <a:outerShdw blurRad="38100" dist="38100" dir="2700000" algn="tl">
                    <a:srgbClr val="000000"/>
                  </a:outerShdw>
                </a:effectLst>
              </a:rPr>
              <a:t>Sept 12, 2000</a:t>
            </a:r>
          </a:p>
        </p:txBody>
      </p:sp>
      <p:pic>
        <p:nvPicPr>
          <p:cNvPr id="10" name="EIT_Ha_by_Pete.mpg">
            <a:hlinkClick r:id="" action="ppaction://media"/>
          </p:cNvPr>
          <p:cNvPicPr>
            <a:picLocks noRot="1" noChangeAspect="1"/>
          </p:cNvPicPr>
          <p:nvPr>
            <a:videoFile r:link="rId1"/>
          </p:nvPr>
        </p:nvPicPr>
        <p:blipFill>
          <a:blip r:embed="rId4" cstate="print"/>
          <a:stretch>
            <a:fillRect/>
          </a:stretch>
        </p:blipFill>
        <p:spPr>
          <a:xfrm>
            <a:off x="355600" y="800100"/>
            <a:ext cx="4787900" cy="4787900"/>
          </a:xfrm>
          <a:prstGeom prst="rect">
            <a:avLst/>
          </a:prstGeom>
        </p:spPr>
      </p:pic>
      <p:pic>
        <p:nvPicPr>
          <p:cNvPr id="13" name="2005may13_ha06_gifs.mpg">
            <a:hlinkClick r:id="" action="ppaction://media"/>
          </p:cNvPr>
          <p:cNvPicPr>
            <a:picLocks noRot="1" noChangeAspect="1"/>
          </p:cNvPicPr>
          <p:nvPr>
            <a:videoFile r:link="rId2"/>
          </p:nvPr>
        </p:nvPicPr>
        <p:blipFill>
          <a:blip r:embed="rId5" cstate="print"/>
          <a:stretch>
            <a:fillRect/>
          </a:stretch>
        </p:blipFill>
        <p:spPr>
          <a:xfrm>
            <a:off x="5206999" y="800100"/>
            <a:ext cx="3419929" cy="478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5" fill="hold"/>
                                        <p:tgtEl>
                                          <p:spTgt spid="10"/>
                                        </p:tgtEl>
                                      </p:cBhvr>
                                    </p:cmd>
                                  </p:childTnLst>
                                </p:cTn>
                              </p:par>
                            </p:childTnLst>
                          </p:cTn>
                        </p:par>
                        <p:par>
                          <p:cTn id="7" fill="hold">
                            <p:stCondLst>
                              <p:cond delay="1625"/>
                            </p:stCondLst>
                            <p:childTnLst>
                              <p:par>
                                <p:cTn id="8" presetID="1" presetClass="mediacall" presetSubtype="0" fill="hold" nodeType="afterEffect">
                                  <p:stCondLst>
                                    <p:cond delay="0"/>
                                  </p:stCondLst>
                                  <p:childTnLst>
                                    <p:cmd type="call" cmd="playFrom(0.0)">
                                      <p:cBhvr>
                                        <p:cTn id="9" dur="30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video>
              <p:cMediaNode>
                <p:cTn id="16" fill="hold" display="0">
                  <p:stCondLst>
                    <p:cond delay="indefinite"/>
                  </p:stCondLst>
                  <p:endCondLst>
                    <p:cond evt="onNext" delay="0">
                      <p:tgtEl>
                        <p:sldTgt/>
                      </p:tgtEl>
                    </p:cond>
                    <p:cond evt="onPrev" delay="0">
                      <p:tgtEl>
                        <p:sldTgt/>
                      </p:tgtEl>
                    </p:cond>
                  </p:endCondLst>
                </p:cTn>
                <p:tgtEl>
                  <p:spTgt spid="13"/>
                </p:tgtEl>
              </p:cMediaNode>
            </p:vide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3"/>
          <p:cNvSpPr>
            <a:spLocks noGrp="1"/>
          </p:cNvSpPr>
          <p:nvPr>
            <p:ph type="dt" sz="half" idx="10"/>
          </p:nvPr>
        </p:nvSpPr>
        <p:spPr/>
        <p:txBody>
          <a:bodyPr/>
          <a:lstStyle/>
          <a:p>
            <a:fld id="{8D74A05F-BE24-439E-B954-54A0E80C8793}" type="datetime1">
              <a:rPr lang="en-US" smtClean="0"/>
              <a:pPr/>
              <a:t>11/3/2013</a:t>
            </a:fld>
            <a:endParaRPr lang="en-US"/>
          </a:p>
        </p:txBody>
      </p:sp>
      <p:pic>
        <p:nvPicPr>
          <p:cNvPr id="232450" name="Picture 2" descr="20050513_1742_C3"/>
          <p:cNvPicPr>
            <a:picLocks noChangeAspect="1" noChangeArrowheads="1"/>
          </p:cNvPicPr>
          <p:nvPr/>
        </p:nvPicPr>
        <p:blipFill>
          <a:blip r:embed="rId2" cstate="print"/>
          <a:srcRect/>
          <a:stretch>
            <a:fillRect/>
          </a:stretch>
        </p:blipFill>
        <p:spPr bwMode="auto">
          <a:xfrm>
            <a:off x="6005513" y="836613"/>
            <a:ext cx="2957512" cy="2947987"/>
          </a:xfrm>
          <a:prstGeom prst="rect">
            <a:avLst/>
          </a:prstGeom>
          <a:noFill/>
        </p:spPr>
      </p:pic>
      <p:pic>
        <p:nvPicPr>
          <p:cNvPr id="232451" name="Picture 3" descr="20050513_1742_C3"/>
          <p:cNvPicPr>
            <a:picLocks noChangeAspect="1" noChangeArrowheads="1"/>
          </p:cNvPicPr>
          <p:nvPr/>
        </p:nvPicPr>
        <p:blipFill>
          <a:blip r:embed="rId3" cstate="print"/>
          <a:srcRect/>
          <a:stretch>
            <a:fillRect/>
          </a:stretch>
        </p:blipFill>
        <p:spPr bwMode="auto">
          <a:xfrm>
            <a:off x="366713" y="817563"/>
            <a:ext cx="2962275" cy="2962275"/>
          </a:xfrm>
          <a:prstGeom prst="rect">
            <a:avLst/>
          </a:prstGeom>
          <a:noFill/>
        </p:spPr>
      </p:pic>
      <p:sp>
        <p:nvSpPr>
          <p:cNvPr id="232452" name="Rectangle 4"/>
          <p:cNvSpPr>
            <a:spLocks noGrp="1" noChangeArrowheads="1"/>
          </p:cNvSpPr>
          <p:nvPr>
            <p:ph type="title"/>
          </p:nvPr>
        </p:nvSpPr>
        <p:spPr>
          <a:xfrm>
            <a:off x="266700" y="0"/>
            <a:ext cx="8610600" cy="1143000"/>
          </a:xfrm>
          <a:noFill/>
        </p:spPr>
        <p:txBody>
          <a:bodyPr/>
          <a:lstStyle/>
          <a:p>
            <a:r>
              <a:rPr lang="en-US" sz="3600"/>
              <a:t>Halo CMEs and Erupting Flux Rope Modeling</a:t>
            </a:r>
          </a:p>
        </p:txBody>
      </p:sp>
      <p:sp>
        <p:nvSpPr>
          <p:cNvPr id="232453" name="Text Box 5"/>
          <p:cNvSpPr txBox="1">
            <a:spLocks noChangeArrowheads="1"/>
          </p:cNvSpPr>
          <p:nvPr/>
        </p:nvSpPr>
        <p:spPr bwMode="auto">
          <a:xfrm>
            <a:off x="3367088" y="1177925"/>
            <a:ext cx="2720975" cy="1616075"/>
          </a:xfrm>
          <a:prstGeom prst="rect">
            <a:avLst/>
          </a:prstGeom>
          <a:noFill/>
          <a:ln w="9525" algn="ctr">
            <a:noFill/>
            <a:miter lim="800000"/>
            <a:headEnd/>
            <a:tailEnd/>
          </a:ln>
          <a:effectLst/>
        </p:spPr>
        <p:txBody>
          <a:bodyPr>
            <a:spAutoFit/>
          </a:bodyPr>
          <a:lstStyle/>
          <a:p>
            <a:pPr eaLnBrk="1" hangingPunct="1">
              <a:spcBef>
                <a:spcPct val="20000"/>
              </a:spcBef>
              <a:buClr>
                <a:schemeClr val="tx2"/>
              </a:buClr>
            </a:pPr>
            <a:r>
              <a:rPr lang="en-US" sz="2000">
                <a:effectLst>
                  <a:outerShdw blurRad="38100" dist="38100" dir="2700000" algn="tl">
                    <a:srgbClr val="000000"/>
                  </a:outerShdw>
                </a:effectLst>
              </a:rPr>
              <a:t>In this study we assume that halo elongation indicates the orientation of an erupting flux rope</a:t>
            </a:r>
          </a:p>
        </p:txBody>
      </p:sp>
      <p:pic>
        <p:nvPicPr>
          <p:cNvPr id="232454" name="Picture 6" descr="efr_s2"/>
          <p:cNvPicPr>
            <a:picLocks noChangeAspect="1" noChangeArrowheads="1"/>
          </p:cNvPicPr>
          <p:nvPr/>
        </p:nvPicPr>
        <p:blipFill>
          <a:blip r:embed="rId4" cstate="print"/>
          <a:srcRect l="23737" t="20865" r="21191" b="16182"/>
          <a:stretch>
            <a:fillRect/>
          </a:stretch>
        </p:blipFill>
        <p:spPr bwMode="auto">
          <a:xfrm>
            <a:off x="368300" y="3429000"/>
            <a:ext cx="2933700" cy="2854325"/>
          </a:xfrm>
          <a:prstGeom prst="rect">
            <a:avLst/>
          </a:prstGeom>
          <a:noFill/>
        </p:spPr>
      </p:pic>
      <p:pic>
        <p:nvPicPr>
          <p:cNvPr id="232455" name="Picture 7" descr="efr_s1"/>
          <p:cNvPicPr>
            <a:picLocks noChangeAspect="1" noChangeArrowheads="1"/>
          </p:cNvPicPr>
          <p:nvPr/>
        </p:nvPicPr>
        <p:blipFill>
          <a:blip r:embed="rId5" cstate="print"/>
          <a:srcRect l="15717" t="22639" r="40053" b="20866"/>
          <a:stretch>
            <a:fillRect/>
          </a:stretch>
        </p:blipFill>
        <p:spPr bwMode="auto">
          <a:xfrm>
            <a:off x="6167438" y="3429000"/>
            <a:ext cx="2792412" cy="2852738"/>
          </a:xfrm>
          <a:prstGeom prst="rect">
            <a:avLst/>
          </a:prstGeom>
          <a:noFill/>
        </p:spPr>
      </p:pic>
      <p:sp>
        <p:nvSpPr>
          <p:cNvPr id="232456" name="Text Box 8"/>
          <p:cNvSpPr txBox="1">
            <a:spLocks noChangeArrowheads="1"/>
          </p:cNvSpPr>
          <p:nvPr/>
        </p:nvSpPr>
        <p:spPr bwMode="auto">
          <a:xfrm>
            <a:off x="1787525" y="3429000"/>
            <a:ext cx="522288" cy="336550"/>
          </a:xfrm>
          <a:prstGeom prst="rect">
            <a:avLst/>
          </a:prstGeom>
          <a:noFill/>
          <a:ln w="9525" algn="ctr">
            <a:noFill/>
            <a:miter lim="800000"/>
            <a:headEnd/>
            <a:tailEnd/>
          </a:ln>
          <a:effectLst/>
        </p:spPr>
        <p:txBody>
          <a:bodyPr wrap="none">
            <a:spAutoFit/>
          </a:bodyPr>
          <a:lstStyle/>
          <a:p>
            <a:pPr eaLnBrk="1" hangingPunct="1">
              <a:spcBef>
                <a:spcPct val="20000"/>
              </a:spcBef>
              <a:buClr>
                <a:schemeClr val="tx2"/>
              </a:buClr>
            </a:pPr>
            <a:r>
              <a:rPr lang="en-US" sz="1600" b="1">
                <a:solidFill>
                  <a:srgbClr val="FF0000"/>
                </a:solidFill>
                <a:effectLst>
                  <a:outerShdw blurRad="38100" dist="38100" dir="2700000" algn="tl">
                    <a:srgbClr val="000000"/>
                  </a:outerShdw>
                </a:effectLst>
              </a:rPr>
              <a:t>sun</a:t>
            </a:r>
          </a:p>
        </p:txBody>
      </p:sp>
      <p:sp>
        <p:nvSpPr>
          <p:cNvPr id="232457" name="Text Box 9"/>
          <p:cNvSpPr txBox="1">
            <a:spLocks noChangeArrowheads="1"/>
          </p:cNvSpPr>
          <p:nvPr/>
        </p:nvSpPr>
        <p:spPr bwMode="auto">
          <a:xfrm>
            <a:off x="1760538" y="5746750"/>
            <a:ext cx="649287" cy="336550"/>
          </a:xfrm>
          <a:prstGeom prst="rect">
            <a:avLst/>
          </a:prstGeom>
          <a:noFill/>
          <a:ln w="9525" algn="ctr">
            <a:noFill/>
            <a:miter lim="800000"/>
            <a:headEnd/>
            <a:tailEnd/>
          </a:ln>
          <a:effectLst/>
        </p:spPr>
        <p:txBody>
          <a:bodyPr wrap="none">
            <a:spAutoFit/>
          </a:bodyPr>
          <a:lstStyle/>
          <a:p>
            <a:pPr eaLnBrk="1" hangingPunct="1">
              <a:spcBef>
                <a:spcPct val="20000"/>
              </a:spcBef>
              <a:buClr>
                <a:schemeClr val="tx2"/>
              </a:buClr>
            </a:pPr>
            <a:r>
              <a:rPr lang="en-US" sz="1600">
                <a:solidFill>
                  <a:srgbClr val="3333CC"/>
                </a:solidFill>
                <a:effectLst>
                  <a:outerShdw blurRad="38100" dist="38100" dir="2700000" algn="tl">
                    <a:srgbClr val="000000"/>
                  </a:outerShdw>
                </a:effectLst>
              </a:rPr>
              <a:t>earth</a:t>
            </a:r>
          </a:p>
        </p:txBody>
      </p:sp>
      <p:sp>
        <p:nvSpPr>
          <p:cNvPr id="232458" name="Text Box 10"/>
          <p:cNvSpPr txBox="1">
            <a:spLocks noChangeArrowheads="1"/>
          </p:cNvSpPr>
          <p:nvPr/>
        </p:nvSpPr>
        <p:spPr bwMode="auto">
          <a:xfrm>
            <a:off x="7283450" y="4352925"/>
            <a:ext cx="1085850" cy="630238"/>
          </a:xfrm>
          <a:prstGeom prst="rect">
            <a:avLst/>
          </a:prstGeom>
          <a:noFill/>
          <a:ln w="9525" algn="ctr">
            <a:noFill/>
            <a:miter lim="800000"/>
            <a:headEnd/>
            <a:tailEnd/>
          </a:ln>
          <a:effectLst/>
        </p:spPr>
        <p:txBody>
          <a:bodyPr wrap="none">
            <a:spAutoFit/>
          </a:bodyPr>
          <a:lstStyle/>
          <a:p>
            <a:pPr eaLnBrk="1" hangingPunct="1">
              <a:spcBef>
                <a:spcPct val="20000"/>
              </a:spcBef>
              <a:buClr>
                <a:schemeClr val="tx2"/>
              </a:buClr>
            </a:pPr>
            <a:r>
              <a:rPr lang="en-US" sz="1600">
                <a:solidFill>
                  <a:srgbClr val="000000"/>
                </a:solidFill>
                <a:effectLst>
                  <a:outerShdw blurRad="38100" dist="38100" dir="2700000" algn="tl">
                    <a:srgbClr val="FFFFFF"/>
                  </a:outerShdw>
                </a:effectLst>
              </a:rPr>
              <a:t>Model </a:t>
            </a:r>
          </a:p>
          <a:p>
            <a:pPr eaLnBrk="1" hangingPunct="1">
              <a:spcBef>
                <a:spcPct val="20000"/>
              </a:spcBef>
              <a:buClr>
                <a:schemeClr val="tx2"/>
              </a:buClr>
            </a:pPr>
            <a:r>
              <a:rPr lang="en-US" sz="1600">
                <a:solidFill>
                  <a:srgbClr val="000000"/>
                </a:solidFill>
                <a:effectLst>
                  <a:outerShdw blurRad="38100" dist="38100" dir="2700000" algn="tl">
                    <a:srgbClr val="FFFFFF"/>
                  </a:outerShdw>
                </a:effectLst>
              </a:rPr>
              <a:t>halo CME</a:t>
            </a:r>
          </a:p>
        </p:txBody>
      </p:sp>
      <p:grpSp>
        <p:nvGrpSpPr>
          <p:cNvPr id="232459" name="Group 11"/>
          <p:cNvGrpSpPr>
            <a:grpSpLocks/>
          </p:cNvGrpSpPr>
          <p:nvPr/>
        </p:nvGrpSpPr>
        <p:grpSpPr bwMode="auto">
          <a:xfrm>
            <a:off x="3282950" y="3429000"/>
            <a:ext cx="3019425" cy="2857500"/>
            <a:chOff x="2068" y="2313"/>
            <a:chExt cx="1902" cy="1800"/>
          </a:xfrm>
        </p:grpSpPr>
        <p:pic>
          <p:nvPicPr>
            <p:cNvPr id="232460" name="Picture 12" descr="efr_e1"/>
            <p:cNvPicPr>
              <a:picLocks noChangeAspect="1" noChangeArrowheads="1"/>
            </p:cNvPicPr>
            <p:nvPr/>
          </p:nvPicPr>
          <p:blipFill>
            <a:blip r:embed="rId6" cstate="print"/>
            <a:srcRect l="7083" t="22282" r="31563" b="20345"/>
            <a:stretch>
              <a:fillRect/>
            </a:stretch>
          </p:blipFill>
          <p:spPr bwMode="auto">
            <a:xfrm>
              <a:off x="2068" y="2313"/>
              <a:ext cx="1902" cy="1800"/>
            </a:xfrm>
            <a:prstGeom prst="rect">
              <a:avLst/>
            </a:prstGeom>
            <a:noFill/>
          </p:spPr>
        </p:pic>
        <p:sp>
          <p:nvSpPr>
            <p:cNvPr id="232461" name="Freeform 13"/>
            <p:cNvSpPr>
              <a:spLocks/>
            </p:cNvSpPr>
            <p:nvPr/>
          </p:nvSpPr>
          <p:spPr bwMode="auto">
            <a:xfrm>
              <a:off x="2640" y="2448"/>
              <a:ext cx="976" cy="242"/>
            </a:xfrm>
            <a:custGeom>
              <a:avLst/>
              <a:gdLst/>
              <a:ahLst/>
              <a:cxnLst>
                <a:cxn ang="0">
                  <a:pos x="0" y="8"/>
                </a:cxn>
                <a:cxn ang="0">
                  <a:pos x="444" y="4"/>
                </a:cxn>
                <a:cxn ang="0">
                  <a:pos x="500" y="32"/>
                </a:cxn>
                <a:cxn ang="0">
                  <a:pos x="532" y="80"/>
                </a:cxn>
                <a:cxn ang="0">
                  <a:pos x="576" y="124"/>
                </a:cxn>
                <a:cxn ang="0">
                  <a:pos x="608" y="188"/>
                </a:cxn>
                <a:cxn ang="0">
                  <a:pos x="640" y="228"/>
                </a:cxn>
                <a:cxn ang="0">
                  <a:pos x="668" y="240"/>
                </a:cxn>
                <a:cxn ang="0">
                  <a:pos x="708" y="216"/>
                </a:cxn>
                <a:cxn ang="0">
                  <a:pos x="744" y="176"/>
                </a:cxn>
                <a:cxn ang="0">
                  <a:pos x="776" y="124"/>
                </a:cxn>
                <a:cxn ang="0">
                  <a:pos x="820" y="80"/>
                </a:cxn>
                <a:cxn ang="0">
                  <a:pos x="856" y="56"/>
                </a:cxn>
                <a:cxn ang="0">
                  <a:pos x="916" y="32"/>
                </a:cxn>
                <a:cxn ang="0">
                  <a:pos x="976" y="24"/>
                </a:cxn>
              </a:cxnLst>
              <a:rect l="0" t="0" r="r" b="b"/>
              <a:pathLst>
                <a:path w="976" h="242">
                  <a:moveTo>
                    <a:pt x="0" y="8"/>
                  </a:moveTo>
                  <a:cubicBezTo>
                    <a:pt x="74" y="7"/>
                    <a:pt x="361" y="0"/>
                    <a:pt x="444" y="4"/>
                  </a:cubicBezTo>
                  <a:cubicBezTo>
                    <a:pt x="527" y="8"/>
                    <a:pt x="485" y="19"/>
                    <a:pt x="500" y="32"/>
                  </a:cubicBezTo>
                  <a:cubicBezTo>
                    <a:pt x="515" y="45"/>
                    <a:pt x="519" y="65"/>
                    <a:pt x="532" y="80"/>
                  </a:cubicBezTo>
                  <a:cubicBezTo>
                    <a:pt x="545" y="95"/>
                    <a:pt x="563" y="106"/>
                    <a:pt x="576" y="124"/>
                  </a:cubicBezTo>
                  <a:cubicBezTo>
                    <a:pt x="589" y="142"/>
                    <a:pt x="597" y="171"/>
                    <a:pt x="608" y="188"/>
                  </a:cubicBezTo>
                  <a:cubicBezTo>
                    <a:pt x="619" y="205"/>
                    <a:pt x="630" y="219"/>
                    <a:pt x="640" y="228"/>
                  </a:cubicBezTo>
                  <a:cubicBezTo>
                    <a:pt x="650" y="237"/>
                    <a:pt x="657" y="242"/>
                    <a:pt x="668" y="240"/>
                  </a:cubicBezTo>
                  <a:cubicBezTo>
                    <a:pt x="679" y="238"/>
                    <a:pt x="695" y="227"/>
                    <a:pt x="708" y="216"/>
                  </a:cubicBezTo>
                  <a:cubicBezTo>
                    <a:pt x="721" y="205"/>
                    <a:pt x="733" y="191"/>
                    <a:pt x="744" y="176"/>
                  </a:cubicBezTo>
                  <a:cubicBezTo>
                    <a:pt x="755" y="161"/>
                    <a:pt x="763" y="140"/>
                    <a:pt x="776" y="124"/>
                  </a:cubicBezTo>
                  <a:cubicBezTo>
                    <a:pt x="789" y="108"/>
                    <a:pt x="807" y="91"/>
                    <a:pt x="820" y="80"/>
                  </a:cubicBezTo>
                  <a:cubicBezTo>
                    <a:pt x="833" y="69"/>
                    <a:pt x="840" y="64"/>
                    <a:pt x="856" y="56"/>
                  </a:cubicBezTo>
                  <a:cubicBezTo>
                    <a:pt x="872" y="48"/>
                    <a:pt x="896" y="37"/>
                    <a:pt x="916" y="32"/>
                  </a:cubicBezTo>
                  <a:cubicBezTo>
                    <a:pt x="936" y="27"/>
                    <a:pt x="966" y="25"/>
                    <a:pt x="976" y="24"/>
                  </a:cubicBezTo>
                </a:path>
              </a:pathLst>
            </a:custGeom>
            <a:noFill/>
            <a:ln w="9525" cap="flat" cmpd="sng">
              <a:solidFill>
                <a:srgbClr val="3366FF"/>
              </a:solidFill>
              <a:prstDash val="solid"/>
              <a:round/>
              <a:headEnd/>
              <a:tailEnd/>
            </a:ln>
            <a:effectLst/>
          </p:spPr>
          <p:txBody>
            <a:bodyPr/>
            <a:lstStyle/>
            <a:p>
              <a:endParaRPr lang="en-US"/>
            </a:p>
          </p:txBody>
        </p:sp>
        <p:sp>
          <p:nvSpPr>
            <p:cNvPr id="232462" name="Freeform 14"/>
            <p:cNvSpPr>
              <a:spLocks/>
            </p:cNvSpPr>
            <p:nvPr/>
          </p:nvSpPr>
          <p:spPr bwMode="auto">
            <a:xfrm>
              <a:off x="2689" y="2904"/>
              <a:ext cx="976" cy="386"/>
            </a:xfrm>
            <a:custGeom>
              <a:avLst/>
              <a:gdLst/>
              <a:ahLst/>
              <a:cxnLst>
                <a:cxn ang="0">
                  <a:pos x="0" y="293"/>
                </a:cxn>
                <a:cxn ang="0">
                  <a:pos x="400" y="297"/>
                </a:cxn>
                <a:cxn ang="0">
                  <a:pos x="445" y="195"/>
                </a:cxn>
                <a:cxn ang="0">
                  <a:pos x="523" y="171"/>
                </a:cxn>
                <a:cxn ang="0">
                  <a:pos x="553" y="105"/>
                </a:cxn>
                <a:cxn ang="0">
                  <a:pos x="592" y="3"/>
                </a:cxn>
                <a:cxn ang="0">
                  <a:pos x="643" y="87"/>
                </a:cxn>
                <a:cxn ang="0">
                  <a:pos x="682" y="240"/>
                </a:cxn>
                <a:cxn ang="0">
                  <a:pos x="721" y="363"/>
                </a:cxn>
                <a:cxn ang="0">
                  <a:pos x="748" y="381"/>
                </a:cxn>
                <a:cxn ang="0">
                  <a:pos x="766" y="375"/>
                </a:cxn>
                <a:cxn ang="0">
                  <a:pos x="790" y="375"/>
                </a:cxn>
                <a:cxn ang="0">
                  <a:pos x="820" y="365"/>
                </a:cxn>
                <a:cxn ang="0">
                  <a:pos x="856" y="341"/>
                </a:cxn>
                <a:cxn ang="0">
                  <a:pos x="916" y="317"/>
                </a:cxn>
                <a:cxn ang="0">
                  <a:pos x="976" y="309"/>
                </a:cxn>
              </a:cxnLst>
              <a:rect l="0" t="0" r="r" b="b"/>
              <a:pathLst>
                <a:path w="976" h="386">
                  <a:moveTo>
                    <a:pt x="0" y="293"/>
                  </a:moveTo>
                  <a:cubicBezTo>
                    <a:pt x="67" y="294"/>
                    <a:pt x="326" y="313"/>
                    <a:pt x="400" y="297"/>
                  </a:cubicBezTo>
                  <a:cubicBezTo>
                    <a:pt x="474" y="281"/>
                    <a:pt x="425" y="216"/>
                    <a:pt x="445" y="195"/>
                  </a:cubicBezTo>
                  <a:cubicBezTo>
                    <a:pt x="465" y="174"/>
                    <a:pt x="505" y="186"/>
                    <a:pt x="523" y="171"/>
                  </a:cubicBezTo>
                  <a:cubicBezTo>
                    <a:pt x="541" y="156"/>
                    <a:pt x="542" y="133"/>
                    <a:pt x="553" y="105"/>
                  </a:cubicBezTo>
                  <a:cubicBezTo>
                    <a:pt x="564" y="77"/>
                    <a:pt x="577" y="6"/>
                    <a:pt x="592" y="3"/>
                  </a:cubicBezTo>
                  <a:cubicBezTo>
                    <a:pt x="607" y="0"/>
                    <a:pt x="628" y="48"/>
                    <a:pt x="643" y="87"/>
                  </a:cubicBezTo>
                  <a:cubicBezTo>
                    <a:pt x="658" y="126"/>
                    <a:pt x="669" y="194"/>
                    <a:pt x="682" y="240"/>
                  </a:cubicBezTo>
                  <a:cubicBezTo>
                    <a:pt x="695" y="286"/>
                    <a:pt x="710" y="340"/>
                    <a:pt x="721" y="363"/>
                  </a:cubicBezTo>
                  <a:cubicBezTo>
                    <a:pt x="732" y="386"/>
                    <a:pt x="741" y="379"/>
                    <a:pt x="748" y="381"/>
                  </a:cubicBezTo>
                  <a:cubicBezTo>
                    <a:pt x="755" y="383"/>
                    <a:pt x="759" y="376"/>
                    <a:pt x="766" y="375"/>
                  </a:cubicBezTo>
                  <a:cubicBezTo>
                    <a:pt x="773" y="374"/>
                    <a:pt x="781" y="377"/>
                    <a:pt x="790" y="375"/>
                  </a:cubicBezTo>
                  <a:cubicBezTo>
                    <a:pt x="799" y="373"/>
                    <a:pt x="809" y="371"/>
                    <a:pt x="820" y="365"/>
                  </a:cubicBezTo>
                  <a:cubicBezTo>
                    <a:pt x="831" y="359"/>
                    <a:pt x="840" y="349"/>
                    <a:pt x="856" y="341"/>
                  </a:cubicBezTo>
                  <a:cubicBezTo>
                    <a:pt x="872" y="333"/>
                    <a:pt x="896" y="322"/>
                    <a:pt x="916" y="317"/>
                  </a:cubicBezTo>
                  <a:cubicBezTo>
                    <a:pt x="936" y="312"/>
                    <a:pt x="966" y="310"/>
                    <a:pt x="976" y="309"/>
                  </a:cubicBezTo>
                </a:path>
              </a:pathLst>
            </a:custGeom>
            <a:noFill/>
            <a:ln w="9525" cap="flat" cmpd="sng">
              <a:solidFill>
                <a:srgbClr val="3366FF"/>
              </a:solidFill>
              <a:prstDash val="solid"/>
              <a:round/>
              <a:headEnd/>
              <a:tailEnd/>
            </a:ln>
            <a:effectLst/>
          </p:spPr>
          <p:txBody>
            <a:bodyPr/>
            <a:lstStyle/>
            <a:p>
              <a:endParaRPr lang="en-US"/>
            </a:p>
          </p:txBody>
        </p:sp>
        <p:sp>
          <p:nvSpPr>
            <p:cNvPr id="232463" name="Freeform 15"/>
            <p:cNvSpPr>
              <a:spLocks/>
            </p:cNvSpPr>
            <p:nvPr/>
          </p:nvSpPr>
          <p:spPr bwMode="auto">
            <a:xfrm>
              <a:off x="2672" y="3447"/>
              <a:ext cx="948" cy="235"/>
            </a:xfrm>
            <a:custGeom>
              <a:avLst/>
              <a:gdLst/>
              <a:ahLst/>
              <a:cxnLst>
                <a:cxn ang="0">
                  <a:pos x="0" y="147"/>
                </a:cxn>
                <a:cxn ang="0">
                  <a:pos x="420" y="147"/>
                </a:cxn>
                <a:cxn ang="0">
                  <a:pos x="465" y="216"/>
                </a:cxn>
                <a:cxn ang="0">
                  <a:pos x="549" y="228"/>
                </a:cxn>
                <a:cxn ang="0">
                  <a:pos x="582" y="174"/>
                </a:cxn>
                <a:cxn ang="0">
                  <a:pos x="600" y="111"/>
                </a:cxn>
                <a:cxn ang="0">
                  <a:pos x="624" y="42"/>
                </a:cxn>
                <a:cxn ang="0">
                  <a:pos x="648" y="15"/>
                </a:cxn>
                <a:cxn ang="0">
                  <a:pos x="669" y="3"/>
                </a:cxn>
                <a:cxn ang="0">
                  <a:pos x="714" y="36"/>
                </a:cxn>
                <a:cxn ang="0">
                  <a:pos x="753" y="78"/>
                </a:cxn>
                <a:cxn ang="0">
                  <a:pos x="828" y="105"/>
                </a:cxn>
                <a:cxn ang="0">
                  <a:pos x="915" y="114"/>
                </a:cxn>
                <a:cxn ang="0">
                  <a:pos x="948" y="117"/>
                </a:cxn>
              </a:cxnLst>
              <a:rect l="0" t="0" r="r" b="b"/>
              <a:pathLst>
                <a:path w="948" h="235">
                  <a:moveTo>
                    <a:pt x="0" y="147"/>
                  </a:moveTo>
                  <a:cubicBezTo>
                    <a:pt x="70" y="147"/>
                    <a:pt x="343" y="136"/>
                    <a:pt x="420" y="147"/>
                  </a:cubicBezTo>
                  <a:cubicBezTo>
                    <a:pt x="497" y="158"/>
                    <a:pt x="444" y="203"/>
                    <a:pt x="465" y="216"/>
                  </a:cubicBezTo>
                  <a:cubicBezTo>
                    <a:pt x="486" y="229"/>
                    <a:pt x="530" y="235"/>
                    <a:pt x="549" y="228"/>
                  </a:cubicBezTo>
                  <a:cubicBezTo>
                    <a:pt x="568" y="221"/>
                    <a:pt x="574" y="193"/>
                    <a:pt x="582" y="174"/>
                  </a:cubicBezTo>
                  <a:cubicBezTo>
                    <a:pt x="590" y="155"/>
                    <a:pt x="593" y="133"/>
                    <a:pt x="600" y="111"/>
                  </a:cubicBezTo>
                  <a:cubicBezTo>
                    <a:pt x="607" y="89"/>
                    <a:pt x="616" y="58"/>
                    <a:pt x="624" y="42"/>
                  </a:cubicBezTo>
                  <a:cubicBezTo>
                    <a:pt x="632" y="26"/>
                    <a:pt x="641" y="21"/>
                    <a:pt x="648" y="15"/>
                  </a:cubicBezTo>
                  <a:cubicBezTo>
                    <a:pt x="655" y="9"/>
                    <a:pt x="658" y="0"/>
                    <a:pt x="669" y="3"/>
                  </a:cubicBezTo>
                  <a:cubicBezTo>
                    <a:pt x="680" y="6"/>
                    <a:pt x="700" y="24"/>
                    <a:pt x="714" y="36"/>
                  </a:cubicBezTo>
                  <a:cubicBezTo>
                    <a:pt x="728" y="48"/>
                    <a:pt x="734" y="67"/>
                    <a:pt x="753" y="78"/>
                  </a:cubicBezTo>
                  <a:cubicBezTo>
                    <a:pt x="772" y="89"/>
                    <a:pt x="801" y="99"/>
                    <a:pt x="828" y="105"/>
                  </a:cubicBezTo>
                  <a:cubicBezTo>
                    <a:pt x="855" y="111"/>
                    <a:pt x="895" y="112"/>
                    <a:pt x="915" y="114"/>
                  </a:cubicBezTo>
                  <a:cubicBezTo>
                    <a:pt x="935" y="116"/>
                    <a:pt x="943" y="117"/>
                    <a:pt x="948" y="117"/>
                  </a:cubicBezTo>
                </a:path>
              </a:pathLst>
            </a:custGeom>
            <a:noFill/>
            <a:ln w="9525" cap="flat" cmpd="sng">
              <a:solidFill>
                <a:srgbClr val="3366FF"/>
              </a:solidFill>
              <a:prstDash val="solid"/>
              <a:round/>
              <a:headEnd/>
              <a:tailEnd/>
            </a:ln>
            <a:effectLst/>
          </p:spPr>
          <p:txBody>
            <a:bodyPr/>
            <a:lstStyle/>
            <a:p>
              <a:endParaRPr lang="en-US"/>
            </a:p>
          </p:txBody>
        </p:sp>
        <p:sp>
          <p:nvSpPr>
            <p:cNvPr id="232464" name="Text Box 16"/>
            <p:cNvSpPr txBox="1">
              <a:spLocks noChangeArrowheads="1"/>
            </p:cNvSpPr>
            <p:nvPr/>
          </p:nvSpPr>
          <p:spPr bwMode="auto">
            <a:xfrm>
              <a:off x="2352" y="3209"/>
              <a:ext cx="927" cy="353"/>
            </a:xfrm>
            <a:prstGeom prst="rect">
              <a:avLst/>
            </a:prstGeom>
            <a:noFill/>
            <a:ln w="9525" algn="ctr">
              <a:noFill/>
              <a:miter lim="800000"/>
              <a:headEnd/>
              <a:tailEnd/>
            </a:ln>
            <a:effectLst/>
          </p:spPr>
          <p:txBody>
            <a:bodyPr wrap="none">
              <a:spAutoFit/>
            </a:bodyPr>
            <a:lstStyle/>
            <a:p>
              <a:pPr algn="l" eaLnBrk="1" hangingPunct="1">
                <a:spcBef>
                  <a:spcPct val="20000"/>
                </a:spcBef>
                <a:buClr>
                  <a:schemeClr val="tx2"/>
                </a:buClr>
              </a:pPr>
              <a:r>
                <a:rPr lang="en-US" sz="1400">
                  <a:solidFill>
                    <a:srgbClr val="000000"/>
                  </a:solidFill>
                  <a:effectLst>
                    <a:outerShdw blurRad="38100" dist="38100" dir="2700000" algn="tl">
                      <a:srgbClr val="FFFFFF"/>
                    </a:outerShdw>
                  </a:effectLst>
                </a:rPr>
                <a:t>Solid – ACE</a:t>
              </a:r>
            </a:p>
            <a:p>
              <a:pPr algn="l" eaLnBrk="1" hangingPunct="1">
                <a:spcBef>
                  <a:spcPct val="20000"/>
                </a:spcBef>
                <a:buClr>
                  <a:schemeClr val="tx2"/>
                </a:buClr>
              </a:pPr>
              <a:r>
                <a:rPr lang="en-US" sz="1400">
                  <a:solidFill>
                    <a:srgbClr val="000000"/>
                  </a:solidFill>
                  <a:effectLst>
                    <a:outerShdw blurRad="38100" dist="38100" dir="2700000" algn="tl">
                      <a:srgbClr val="FFFFFF"/>
                    </a:outerShdw>
                  </a:effectLst>
                </a:rPr>
                <a:t>Dashed – Model</a:t>
              </a:r>
            </a:p>
          </p:txBody>
        </p:sp>
      </p:grpSp>
      <p:sp>
        <p:nvSpPr>
          <p:cNvPr id="232465" name="Text Box 17"/>
          <p:cNvSpPr txBox="1">
            <a:spLocks noChangeArrowheads="1"/>
          </p:cNvSpPr>
          <p:nvPr/>
        </p:nvSpPr>
        <p:spPr bwMode="auto">
          <a:xfrm>
            <a:off x="990600" y="4602163"/>
            <a:ext cx="569913" cy="517525"/>
          </a:xfrm>
          <a:prstGeom prst="rect">
            <a:avLst/>
          </a:prstGeom>
          <a:noFill/>
          <a:ln w="9525">
            <a:noFill/>
            <a:miter lim="800000"/>
            <a:headEnd/>
            <a:tailEnd/>
          </a:ln>
          <a:effectLst/>
        </p:spPr>
        <p:txBody>
          <a:bodyPr wrap="none">
            <a:spAutoFit/>
          </a:bodyPr>
          <a:lstStyle/>
          <a:p>
            <a:pPr eaLnBrk="1" hangingPunct="1"/>
            <a:r>
              <a:rPr lang="en-US" sz="1400">
                <a:effectLst/>
              </a:rPr>
              <a:t>top </a:t>
            </a:r>
          </a:p>
          <a:p>
            <a:pPr eaLnBrk="1" hangingPunct="1"/>
            <a:r>
              <a:rPr lang="en-US" sz="1400">
                <a:effectLst/>
              </a:rPr>
              <a:t>view</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
          <p:cNvSpPr>
            <a:spLocks noGrp="1"/>
          </p:cNvSpPr>
          <p:nvPr>
            <p:ph type="dt" sz="half" idx="10"/>
          </p:nvPr>
        </p:nvSpPr>
        <p:spPr/>
        <p:txBody>
          <a:bodyPr/>
          <a:lstStyle/>
          <a:p>
            <a:pPr lvl="0"/>
            <a:fld id="{21E210FB-E3F7-457E-80D4-14070441059D}" type="datetime1">
              <a:rPr lang="en-US" smtClean="0"/>
              <a:pPr lvl="0"/>
              <a:t>11/3/2013</a:t>
            </a:fld>
            <a:endParaRPr lang="en-US"/>
          </a:p>
        </p:txBody>
      </p:sp>
      <p:sp>
        <p:nvSpPr>
          <p:cNvPr id="2" name="Title 1"/>
          <p:cNvSpPr txBox="1">
            <a:spLocks noGrp="1"/>
          </p:cNvSpPr>
          <p:nvPr>
            <p:ph type="title" idx="4294967295"/>
          </p:nvPr>
        </p:nvSpPr>
        <p:spPr>
          <a:xfrm>
            <a:off x="468000" y="82080"/>
            <a:ext cx="8209080" cy="1435680"/>
          </a:xfrm>
        </p:spPr>
        <p:txBody>
          <a:bodyPr wrap="square" anchorCtr="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pPr lvl="0">
              <a:buNone/>
            </a:pPr>
            <a:r>
              <a:rPr lang="en-US"/>
              <a:t>Oct 28 and Nov 18 2003 Events</a:t>
            </a:r>
          </a:p>
        </p:txBody>
      </p:sp>
      <p:pic>
        <p:nvPicPr>
          <p:cNvPr id="3" name="Picture 2"/>
          <p:cNvPicPr>
            <a:picLocks noChangeAspect="1"/>
          </p:cNvPicPr>
          <p:nvPr/>
        </p:nvPicPr>
        <p:blipFill>
          <a:blip r:embed="rId3" cstate="print">
            <a:alphaModFix/>
            <a:lum/>
          </a:blip>
          <a:srcRect/>
          <a:stretch>
            <a:fillRect/>
          </a:stretch>
        </p:blipFill>
        <p:spPr>
          <a:xfrm>
            <a:off x="3298680" y="1165320"/>
            <a:ext cx="2746440" cy="2685960"/>
          </a:xfrm>
          <a:prstGeom prst="rect">
            <a:avLst/>
          </a:prstGeom>
          <a:noFill/>
          <a:ln>
            <a:noFill/>
          </a:ln>
        </p:spPr>
      </p:pic>
      <p:pic>
        <p:nvPicPr>
          <p:cNvPr id="4" name="Picture 3"/>
          <p:cNvPicPr>
            <a:picLocks noChangeAspect="1"/>
          </p:cNvPicPr>
          <p:nvPr/>
        </p:nvPicPr>
        <p:blipFill>
          <a:blip r:embed="rId4" cstate="print">
            <a:alphaModFix/>
            <a:lum/>
          </a:blip>
          <a:srcRect l="22460" t="15508" r="34451" b="50839"/>
          <a:stretch>
            <a:fillRect/>
          </a:stretch>
        </p:blipFill>
        <p:spPr>
          <a:xfrm>
            <a:off x="353880" y="3867119"/>
            <a:ext cx="2941920" cy="2568600"/>
          </a:xfrm>
          <a:prstGeom prst="rect">
            <a:avLst/>
          </a:prstGeom>
          <a:noFill/>
          <a:ln>
            <a:noFill/>
          </a:ln>
        </p:spPr>
      </p:pic>
      <p:pic>
        <p:nvPicPr>
          <p:cNvPr id="5" name="Picture 4"/>
          <p:cNvPicPr>
            <a:picLocks noChangeAspect="1"/>
          </p:cNvPicPr>
          <p:nvPr/>
        </p:nvPicPr>
        <p:blipFill>
          <a:blip r:embed="rId5" cstate="print">
            <a:alphaModFix/>
            <a:lum/>
          </a:blip>
          <a:srcRect l="31213" t="37572" r="30642" b="31974"/>
          <a:stretch>
            <a:fillRect/>
          </a:stretch>
        </p:blipFill>
        <p:spPr>
          <a:xfrm>
            <a:off x="3289319" y="3797279"/>
            <a:ext cx="2730600" cy="2639880"/>
          </a:xfrm>
          <a:prstGeom prst="rect">
            <a:avLst/>
          </a:prstGeom>
          <a:noFill/>
          <a:ln>
            <a:noFill/>
          </a:ln>
        </p:spPr>
      </p:pic>
      <p:pic>
        <p:nvPicPr>
          <p:cNvPr id="6" name="Picture 5"/>
          <p:cNvPicPr>
            <a:picLocks noChangeAspect="1"/>
          </p:cNvPicPr>
          <p:nvPr/>
        </p:nvPicPr>
        <p:blipFill>
          <a:blip r:embed="rId6" cstate="print">
            <a:alphaModFix/>
            <a:lum/>
          </a:blip>
          <a:srcRect l="14767" t="12210" r="55816" b="48111"/>
          <a:stretch>
            <a:fillRect/>
          </a:stretch>
        </p:blipFill>
        <p:spPr>
          <a:xfrm>
            <a:off x="6018120" y="3808440"/>
            <a:ext cx="2670120" cy="2628720"/>
          </a:xfrm>
          <a:prstGeom prst="rect">
            <a:avLst/>
          </a:prstGeom>
          <a:noFill/>
          <a:ln>
            <a:noFill/>
          </a:ln>
        </p:spPr>
      </p:pic>
      <p:sp>
        <p:nvSpPr>
          <p:cNvPr id="7" name="Freeform 6"/>
          <p:cNvSpPr/>
          <p:nvPr/>
        </p:nvSpPr>
        <p:spPr>
          <a:xfrm>
            <a:off x="3657600" y="1241280"/>
            <a:ext cx="1805400" cy="398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spcBef>
                <a:spcPts val="499"/>
              </a:spcBef>
              <a:spcAft>
                <a:spcPts val="0"/>
              </a:spcAft>
              <a:buNone/>
              <a:tabLst/>
            </a:pPr>
            <a:r>
              <a:rPr lang="en-US" sz="2000">
                <a:solidFill>
                  <a:srgbClr val="FFFFFF"/>
                </a:solidFill>
                <a:latin typeface="Palatino Linotype" pitchFamily="18"/>
                <a:ea typeface="DejaVu Sans" pitchFamily="2"/>
                <a:cs typeface="DejaVu Sans" pitchFamily="2"/>
              </a:rPr>
              <a:t>Nov 18 2003</a:t>
            </a:r>
          </a:p>
        </p:txBody>
      </p:sp>
      <p:sp>
        <p:nvSpPr>
          <p:cNvPr id="8" name="Freeform 7"/>
          <p:cNvSpPr/>
          <p:nvPr/>
        </p:nvSpPr>
        <p:spPr>
          <a:xfrm>
            <a:off x="3699000" y="3948120"/>
            <a:ext cx="1748879" cy="398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spcBef>
                <a:spcPts val="499"/>
              </a:spcBef>
              <a:spcAft>
                <a:spcPts val="0"/>
              </a:spcAft>
              <a:buNone/>
              <a:tabLst/>
            </a:pPr>
            <a:r>
              <a:rPr lang="en-US" sz="2000">
                <a:solidFill>
                  <a:srgbClr val="FFFFFF"/>
                </a:solidFill>
                <a:latin typeface="Palatino Linotype" pitchFamily="18"/>
                <a:ea typeface="DejaVu Sans" pitchFamily="2"/>
                <a:cs typeface="DejaVu Sans" pitchFamily="2"/>
              </a:rPr>
              <a:t>Oct 28 2003</a:t>
            </a:r>
          </a:p>
        </p:txBody>
      </p:sp>
      <p:pic>
        <p:nvPicPr>
          <p:cNvPr id="9" name="Picture 8"/>
          <p:cNvPicPr>
            <a:picLocks noChangeAspect="1"/>
          </p:cNvPicPr>
          <p:nvPr/>
        </p:nvPicPr>
        <p:blipFill>
          <a:blip r:embed="rId7" cstate="print">
            <a:alphaModFix/>
            <a:lum/>
          </a:blip>
          <a:srcRect/>
          <a:stretch>
            <a:fillRect/>
          </a:stretch>
        </p:blipFill>
        <p:spPr>
          <a:xfrm>
            <a:off x="6045119" y="1168560"/>
            <a:ext cx="2644920" cy="2666880"/>
          </a:xfrm>
          <a:prstGeom prst="rect">
            <a:avLst/>
          </a:prstGeom>
          <a:noFill/>
          <a:ln>
            <a:noFill/>
          </a:ln>
        </p:spPr>
      </p:pic>
      <p:pic>
        <p:nvPicPr>
          <p:cNvPr id="10" name="Picture 9"/>
          <p:cNvPicPr>
            <a:picLocks noChangeAspect="1"/>
          </p:cNvPicPr>
          <p:nvPr/>
        </p:nvPicPr>
        <p:blipFill>
          <a:blip r:embed="rId8" cstate="print">
            <a:alphaModFix/>
            <a:lum/>
          </a:blip>
          <a:srcRect/>
          <a:stretch>
            <a:fillRect/>
          </a:stretch>
        </p:blipFill>
        <p:spPr>
          <a:xfrm>
            <a:off x="352440" y="1168560"/>
            <a:ext cx="2930399" cy="2685960"/>
          </a:xfrm>
          <a:prstGeom prst="rect">
            <a:avLst/>
          </a:prstGeom>
          <a:noFill/>
          <a:ln>
            <a:noFill/>
          </a:ln>
        </p:spPr>
      </p:pic>
      <p:sp>
        <p:nvSpPr>
          <p:cNvPr id="11" name="Freeform 10"/>
          <p:cNvSpPr/>
          <p:nvPr/>
        </p:nvSpPr>
        <p:spPr>
          <a:xfrm>
            <a:off x="3306600" y="3597120"/>
            <a:ext cx="5388120" cy="2848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461700"/>
              </a:gs>
              <a:gs pos="50000">
                <a:srgbClr val="993300"/>
              </a:gs>
              <a:gs pos="100000">
                <a:srgbClr val="461700"/>
              </a:gs>
            </a:gsLst>
            <a:lin ang="5400000"/>
          </a:gradFill>
          <a:ln>
            <a:noFill/>
            <a:prstDash val="solid"/>
          </a:ln>
        </p:spPr>
        <p:txBody>
          <a:bodyPr vert="horz" wrap="square" lIns="90000" tIns="46800" rIns="90000" bIns="46800" anchor="t" anchorCtr="0" compatLnSpc="0">
            <a:spAutoFit/>
          </a:bodyPr>
          <a:lstStyle/>
          <a:p>
            <a:pPr marL="0" marR="0" lvl="0" indent="0" rtl="0" hangingPunct="0">
              <a:lnSpc>
                <a:spcPct val="100000"/>
              </a:lnSpc>
              <a:buNone/>
              <a:tabLst/>
            </a:pPr>
            <a:r>
              <a:rPr lang="en-US" sz="1100" dirty="0">
                <a:solidFill>
                  <a:srgbClr val="FFFFFF"/>
                </a:solidFill>
                <a:latin typeface="Palatino Linotype" pitchFamily="18"/>
                <a:ea typeface="DejaVu Sans" pitchFamily="2"/>
                <a:cs typeface="DejaVu Sans" pitchFamily="2"/>
              </a:rPr>
              <a:t>Elongation of a halo CME closely matches the orientation of the erupting flux rope</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6079518-635E-4DB3-B061-D133A9C76044}" type="datetime1">
              <a:rPr lang="en-US" smtClean="0"/>
              <a:pPr/>
              <a:t>11/3/2013</a:t>
            </a:fld>
            <a:endParaRPr lang="en-US"/>
          </a:p>
        </p:txBody>
      </p:sp>
      <p:sp>
        <p:nvSpPr>
          <p:cNvPr id="211970" name="Rectangle 2"/>
          <p:cNvSpPr>
            <a:spLocks noGrp="1" noChangeArrowheads="1"/>
          </p:cNvSpPr>
          <p:nvPr>
            <p:ph type="title"/>
          </p:nvPr>
        </p:nvSpPr>
        <p:spPr/>
        <p:txBody>
          <a:bodyPr/>
          <a:lstStyle/>
          <a:p>
            <a:r>
              <a:rPr lang="en-US" dirty="0"/>
              <a:t>Orientation Halo CMEs</a:t>
            </a:r>
          </a:p>
        </p:txBody>
      </p:sp>
      <p:pic>
        <p:nvPicPr>
          <p:cNvPr id="211971" name="Picture 3" descr="lasco_inset1"/>
          <p:cNvPicPr>
            <a:picLocks noChangeAspect="1" noChangeArrowheads="1"/>
          </p:cNvPicPr>
          <p:nvPr/>
        </p:nvPicPr>
        <p:blipFill>
          <a:blip r:embed="rId2" cstate="print"/>
          <a:srcRect/>
          <a:stretch>
            <a:fillRect/>
          </a:stretch>
        </p:blipFill>
        <p:spPr bwMode="auto">
          <a:xfrm>
            <a:off x="517525" y="1230313"/>
            <a:ext cx="4400550" cy="4400550"/>
          </a:xfrm>
          <a:prstGeom prst="rect">
            <a:avLst/>
          </a:prstGeom>
          <a:noFill/>
        </p:spPr>
      </p:pic>
      <p:sp>
        <p:nvSpPr>
          <p:cNvPr id="211974" name="Text Box 6"/>
          <p:cNvSpPr txBox="1">
            <a:spLocks noChangeArrowheads="1"/>
          </p:cNvSpPr>
          <p:nvPr/>
        </p:nvSpPr>
        <p:spPr bwMode="auto">
          <a:xfrm>
            <a:off x="5002213" y="1141413"/>
            <a:ext cx="3938587" cy="3140075"/>
          </a:xfrm>
          <a:prstGeom prst="rect">
            <a:avLst/>
          </a:prstGeom>
          <a:noFill/>
          <a:ln w="9525" algn="ctr">
            <a:noFill/>
            <a:miter lim="800000"/>
            <a:headEnd/>
            <a:tailEnd/>
          </a:ln>
          <a:effectLst/>
        </p:spPr>
        <p:txBody>
          <a:bodyPr>
            <a:spAutoFit/>
          </a:bodyPr>
          <a:lstStyle/>
          <a:p>
            <a:pPr algn="just"/>
            <a:r>
              <a:rPr lang="en-US" sz="2000">
                <a:effectLst>
                  <a:outerShdw blurRad="38100" dist="38100" dir="2700000" algn="tl">
                    <a:srgbClr val="000000"/>
                  </a:outerShdw>
                </a:effectLst>
              </a:rPr>
              <a:t>Halo CMEs exhibit various sizes and shapes. Many of them could be enveloped by an ellipse and fitted with a cone model (Zhao, Plunkett &amp; Liu 2002, Xie Ofman &amp; Lawrence 2004; Zhao 2005)</a:t>
            </a:r>
          </a:p>
          <a:p>
            <a:pPr algn="just"/>
            <a:r>
              <a:rPr lang="en-US" sz="2000">
                <a:effectLst>
                  <a:outerShdw blurRad="38100" dist="38100" dir="2700000" algn="tl">
                    <a:srgbClr val="000000"/>
                  </a:outerShdw>
                </a:effectLst>
              </a:rPr>
              <a:t>or </a:t>
            </a:r>
          </a:p>
          <a:p>
            <a:pPr algn="just"/>
            <a:r>
              <a:rPr lang="en-US" sz="2000">
                <a:effectLst>
                  <a:outerShdw blurRad="38100" dist="38100" dir="2700000" algn="tl">
                    <a:srgbClr val="000000"/>
                  </a:outerShdw>
                </a:effectLst>
              </a:rPr>
              <a:t>measured to determine the direction parameter (Moon et al., 2005; Kim et al. 2008)</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BA6A2982-06A5-4099-AB61-91FC7893BFF4}" type="datetime1">
              <a:rPr lang="en-US" smtClean="0"/>
              <a:pPr/>
              <a:t>11/3/2013</a:t>
            </a:fld>
            <a:endParaRPr lang="en-US"/>
          </a:p>
        </p:txBody>
      </p:sp>
      <p:pic>
        <p:nvPicPr>
          <p:cNvPr id="215042" name="Picture 2" descr="cartoon_20000217"/>
          <p:cNvPicPr>
            <a:picLocks noChangeAspect="1" noChangeArrowheads="1"/>
          </p:cNvPicPr>
          <p:nvPr/>
        </p:nvPicPr>
        <p:blipFill>
          <a:blip r:embed="rId2" cstate="print"/>
          <a:srcRect/>
          <a:stretch>
            <a:fillRect/>
          </a:stretch>
        </p:blipFill>
        <p:spPr bwMode="auto">
          <a:xfrm>
            <a:off x="354013" y="1392238"/>
            <a:ext cx="4217987" cy="4075112"/>
          </a:xfrm>
          <a:prstGeom prst="rect">
            <a:avLst/>
          </a:prstGeom>
          <a:noFill/>
        </p:spPr>
      </p:pic>
      <p:sp>
        <p:nvSpPr>
          <p:cNvPr id="215043" name="Rectangle 3"/>
          <p:cNvSpPr>
            <a:spLocks noGrp="1" noChangeArrowheads="1"/>
          </p:cNvSpPr>
          <p:nvPr>
            <p:ph type="title"/>
          </p:nvPr>
        </p:nvSpPr>
        <p:spPr>
          <a:xfrm>
            <a:off x="203200" y="228600"/>
            <a:ext cx="8483600" cy="1143000"/>
          </a:xfrm>
          <a:noFill/>
          <a:ln/>
        </p:spPr>
        <p:txBody>
          <a:bodyPr/>
          <a:lstStyle/>
          <a:p>
            <a:r>
              <a:rPr lang="en-US" sz="4000" dirty="0"/>
              <a:t>Orientation of Post Eruption Arcades</a:t>
            </a:r>
          </a:p>
        </p:txBody>
      </p:sp>
      <p:pic>
        <p:nvPicPr>
          <p:cNvPr id="215045" name="Picture 5" descr="PEA"/>
          <p:cNvPicPr>
            <a:picLocks noChangeAspect="1" noChangeArrowheads="1"/>
          </p:cNvPicPr>
          <p:nvPr/>
        </p:nvPicPr>
        <p:blipFill>
          <a:blip r:embed="rId3" cstate="print"/>
          <a:srcRect/>
          <a:stretch>
            <a:fillRect/>
          </a:stretch>
        </p:blipFill>
        <p:spPr bwMode="auto">
          <a:xfrm>
            <a:off x="4772025" y="2235200"/>
            <a:ext cx="4171950" cy="2390775"/>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5F96F76-FD27-4476-93E3-14129C9A27C8}" type="datetime1">
              <a:rPr lang="en-US" smtClean="0"/>
              <a:pPr/>
              <a:t>11/3/2013</a:t>
            </a:fld>
            <a:endParaRPr lang="en-US"/>
          </a:p>
        </p:txBody>
      </p:sp>
      <p:sp>
        <p:nvSpPr>
          <p:cNvPr id="233474" name="Rectangle 2"/>
          <p:cNvSpPr>
            <a:spLocks noGrp="1" noChangeArrowheads="1"/>
          </p:cNvSpPr>
          <p:nvPr>
            <p:ph type="title"/>
          </p:nvPr>
        </p:nvSpPr>
        <p:spPr/>
        <p:txBody>
          <a:bodyPr/>
          <a:lstStyle/>
          <a:p>
            <a:r>
              <a:rPr lang="en-US"/>
              <a:t>MC Data &amp; Analysis</a:t>
            </a:r>
          </a:p>
        </p:txBody>
      </p:sp>
      <p:sp>
        <p:nvSpPr>
          <p:cNvPr id="233475" name="Rectangle 3"/>
          <p:cNvSpPr>
            <a:spLocks noGrp="1" noChangeArrowheads="1"/>
          </p:cNvSpPr>
          <p:nvPr>
            <p:ph type="body" idx="1"/>
          </p:nvPr>
        </p:nvSpPr>
        <p:spPr>
          <a:xfrm>
            <a:off x="457200" y="1698625"/>
            <a:ext cx="8686800" cy="3833813"/>
          </a:xfrm>
        </p:spPr>
        <p:txBody>
          <a:bodyPr/>
          <a:lstStyle/>
          <a:p>
            <a:pPr>
              <a:buFontTx/>
              <a:buNone/>
            </a:pPr>
            <a:r>
              <a:rPr lang="en-US" sz="3600">
                <a:effectLst>
                  <a:outerShdw blurRad="38100" dist="38100" dir="2700000" algn="tl">
                    <a:srgbClr val="000000"/>
                  </a:outerShdw>
                </a:effectLst>
              </a:rPr>
              <a:t>MC clock angle was determined using:</a:t>
            </a:r>
          </a:p>
          <a:p>
            <a:pPr lvl="1"/>
            <a:r>
              <a:rPr lang="en-US">
                <a:effectLst>
                  <a:outerShdw blurRad="38100" dist="38100" dir="2700000" algn="tl">
                    <a:srgbClr val="000000"/>
                  </a:outerShdw>
                </a:effectLst>
              </a:rPr>
              <a:t>Grad-Shafranov MC reconstruction by Q. Hu </a:t>
            </a:r>
          </a:p>
          <a:p>
            <a:pPr lvl="1"/>
            <a:r>
              <a:rPr lang="en-US">
                <a:effectLst>
                  <a:outerShdw blurRad="38100" dist="38100" dir="2700000" algn="tl">
                    <a:srgbClr val="000000"/>
                  </a:outerShdw>
                </a:effectLst>
              </a:rPr>
              <a:t>MC fitting by Lepping et al. (2006)</a:t>
            </a:r>
          </a:p>
          <a:p>
            <a:pPr lvl="1"/>
            <a:r>
              <a:rPr lang="en-US">
                <a:effectLst>
                  <a:outerShdw blurRad="38100" dist="38100" dir="2700000" algn="tl">
                    <a:srgbClr val="000000"/>
                  </a:outerShdw>
                </a:effectLst>
              </a:rPr>
              <a:t>MC fitting by Lynch et al. (2005)</a:t>
            </a:r>
          </a:p>
          <a:p>
            <a:pPr lvl="1"/>
            <a:r>
              <a:rPr lang="en-US">
                <a:effectLst>
                  <a:outerShdw blurRad="38100" dist="38100" dir="2700000" algn="tl">
                    <a:srgbClr val="000000"/>
                  </a:outerShdw>
                </a:effectLst>
              </a:rPr>
              <a:t>MC fitting with the EFR model </a:t>
            </a:r>
          </a:p>
          <a:p>
            <a:pPr lvl="1">
              <a:buFontTx/>
              <a:buNone/>
            </a:pPr>
            <a:r>
              <a:rPr lang="en-US">
                <a:effectLst>
                  <a:outerShdw blurRad="38100" dist="38100" dir="2700000" algn="tl">
                    <a:srgbClr val="000000"/>
                  </a:outerShdw>
                </a:effectLst>
              </a:rPr>
              <a:t>					(J. Krall &amp; V. Yurchyshyn)</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32C67E1A-A414-436C-B8C3-67EB1F8C795D}" type="datetime1">
              <a:rPr lang="en-US" smtClean="0"/>
              <a:pPr/>
              <a:t>11/3/2013</a:t>
            </a:fld>
            <a:endParaRPr lang="en-US"/>
          </a:p>
        </p:txBody>
      </p:sp>
      <p:pic>
        <p:nvPicPr>
          <p:cNvPr id="230402" name="Picture 2" descr="interplanetaryspace"/>
          <p:cNvPicPr>
            <a:picLocks noChangeAspect="1" noChangeArrowheads="1"/>
          </p:cNvPicPr>
          <p:nvPr/>
        </p:nvPicPr>
        <p:blipFill>
          <a:blip r:embed="rId2" cstate="print"/>
          <a:srcRect b="25000"/>
          <a:stretch>
            <a:fillRect/>
          </a:stretch>
        </p:blipFill>
        <p:spPr bwMode="auto">
          <a:xfrm>
            <a:off x="0" y="0"/>
            <a:ext cx="9144000" cy="6858000"/>
          </a:xfrm>
          <a:prstGeom prst="rect">
            <a:avLst/>
          </a:prstGeom>
          <a:noFill/>
        </p:spPr>
      </p:pic>
      <p:sp>
        <p:nvSpPr>
          <p:cNvPr id="230403" name="Rectangle 3"/>
          <p:cNvSpPr>
            <a:spLocks noGrp="1" noChangeArrowheads="1"/>
          </p:cNvSpPr>
          <p:nvPr>
            <p:ph type="title"/>
          </p:nvPr>
        </p:nvSpPr>
        <p:spPr/>
        <p:txBody>
          <a:bodyPr/>
          <a:lstStyle/>
          <a:p>
            <a:r>
              <a:rPr lang="en-US" sz="4000"/>
              <a:t>PEA   -  CME  –  SW - MC </a:t>
            </a:r>
            <a:br>
              <a:rPr lang="en-US" sz="4000"/>
            </a:br>
            <a:r>
              <a:rPr lang="en-US" sz="4000"/>
              <a:t>Relationship</a:t>
            </a:r>
          </a:p>
        </p:txBody>
      </p:sp>
      <p:grpSp>
        <p:nvGrpSpPr>
          <p:cNvPr id="230405" name="Group 5"/>
          <p:cNvGrpSpPr>
            <a:grpSpLocks/>
          </p:cNvGrpSpPr>
          <p:nvPr/>
        </p:nvGrpSpPr>
        <p:grpSpPr bwMode="auto">
          <a:xfrm rot="10800000">
            <a:off x="5967413" y="2744788"/>
            <a:ext cx="471487" cy="1371600"/>
            <a:chOff x="2063" y="672"/>
            <a:chExt cx="721" cy="1584"/>
          </a:xfrm>
        </p:grpSpPr>
        <p:sp>
          <p:nvSpPr>
            <p:cNvPr id="230406" name="AutoShape 6"/>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30407" name="AutoShape 7"/>
            <p:cNvSpPr>
              <a:spLocks noChangeArrowheads="1"/>
            </p:cNvSpPr>
            <p:nvPr/>
          </p:nvSpPr>
          <p:spPr bwMode="auto">
            <a:xfrm>
              <a:off x="2064" y="816"/>
              <a:ext cx="720" cy="1296"/>
            </a:xfrm>
            <a:prstGeom prst="can">
              <a:avLst>
                <a:gd name="adj" fmla="val 19858"/>
              </a:avLst>
            </a:prstGeom>
            <a:solidFill>
              <a:srgbClr val="339966"/>
            </a:solidFill>
            <a:ln w="9525">
              <a:solidFill>
                <a:schemeClr val="tx1"/>
              </a:solidFill>
              <a:round/>
              <a:headEnd/>
              <a:tailEnd/>
            </a:ln>
            <a:effectLst/>
          </p:spPr>
          <p:txBody>
            <a:bodyPr wrap="none" anchor="ctr"/>
            <a:lstStyle/>
            <a:p>
              <a:endParaRPr lang="en-US"/>
            </a:p>
          </p:txBody>
        </p:sp>
        <p:sp>
          <p:nvSpPr>
            <p:cNvPr id="230408" name="AutoShape 8"/>
            <p:cNvSpPr>
              <a:spLocks noChangeArrowheads="1"/>
            </p:cNvSpPr>
            <p:nvPr/>
          </p:nvSpPr>
          <p:spPr bwMode="auto">
            <a:xfrm rot="20700000">
              <a:off x="2063" y="1769"/>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30409" name="AutoShape 9"/>
            <p:cNvSpPr>
              <a:spLocks noChangeArrowheads="1"/>
            </p:cNvSpPr>
            <p:nvPr/>
          </p:nvSpPr>
          <p:spPr bwMode="auto">
            <a:xfrm rot="20700000">
              <a:off x="2064" y="1488"/>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30410" name="AutoShape 10"/>
            <p:cNvSpPr>
              <a:spLocks noChangeArrowheads="1"/>
            </p:cNvSpPr>
            <p:nvPr/>
          </p:nvSpPr>
          <p:spPr bwMode="auto">
            <a:xfrm rot="20700000">
              <a:off x="2064" y="12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30411" name="AutoShape 11"/>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grpSp>
      <p:sp>
        <p:nvSpPr>
          <p:cNvPr id="230412" name="Rectangle 12"/>
          <p:cNvSpPr>
            <a:spLocks noChangeArrowheads="1"/>
          </p:cNvSpPr>
          <p:nvPr/>
        </p:nvSpPr>
        <p:spPr bwMode="auto">
          <a:xfrm>
            <a:off x="2212975" y="1504950"/>
            <a:ext cx="4584700" cy="46672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noFill/>
            <a:miter lim="800000"/>
            <a:headEnd/>
            <a:tailEnd/>
          </a:ln>
          <a:effectLst/>
        </p:spPr>
        <p:txBody>
          <a:bodyPr anchor="ctr">
            <a:spAutoFit/>
          </a:bodyPr>
          <a:lstStyle/>
          <a:p>
            <a:endParaRPr lang="en-US"/>
          </a:p>
        </p:txBody>
      </p:sp>
      <p:pic>
        <p:nvPicPr>
          <p:cNvPr id="230413" name="Picture 13" descr="fig1"/>
          <p:cNvPicPr>
            <a:picLocks noChangeAspect="1" noChangeArrowheads="1"/>
          </p:cNvPicPr>
          <p:nvPr/>
        </p:nvPicPr>
        <p:blipFill>
          <a:blip r:embed="rId3" cstate="print"/>
          <a:srcRect/>
          <a:stretch>
            <a:fillRect/>
          </a:stretch>
        </p:blipFill>
        <p:spPr bwMode="auto">
          <a:xfrm>
            <a:off x="2413000" y="1638300"/>
            <a:ext cx="4318000" cy="431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C1FD5200-0BFB-4ED9-9E20-7F3EAAE86D5D}" type="datetime1">
              <a:rPr lang="en-US" smtClean="0"/>
              <a:pPr/>
              <a:t>11/3/2013</a:t>
            </a:fld>
            <a:endParaRPr lang="en-US"/>
          </a:p>
        </p:txBody>
      </p:sp>
      <p:pic>
        <p:nvPicPr>
          <p:cNvPr id="231426" name="Picture 2" descr="interplanetaryspace"/>
          <p:cNvPicPr>
            <a:picLocks noChangeAspect="1" noChangeArrowheads="1"/>
          </p:cNvPicPr>
          <p:nvPr/>
        </p:nvPicPr>
        <p:blipFill>
          <a:blip r:embed="rId2" cstate="print"/>
          <a:srcRect b="25000"/>
          <a:stretch>
            <a:fillRect/>
          </a:stretch>
        </p:blipFill>
        <p:spPr bwMode="auto">
          <a:xfrm>
            <a:off x="0" y="0"/>
            <a:ext cx="9144000" cy="6858000"/>
          </a:xfrm>
          <a:prstGeom prst="rect">
            <a:avLst/>
          </a:prstGeom>
          <a:noFill/>
        </p:spPr>
      </p:pic>
      <p:sp>
        <p:nvSpPr>
          <p:cNvPr id="231427" name="Rectangle 3"/>
          <p:cNvSpPr>
            <a:spLocks noGrp="1" noChangeArrowheads="1"/>
          </p:cNvSpPr>
          <p:nvPr>
            <p:ph type="title"/>
          </p:nvPr>
        </p:nvSpPr>
        <p:spPr/>
        <p:txBody>
          <a:bodyPr/>
          <a:lstStyle/>
          <a:p>
            <a:r>
              <a:rPr lang="en-US" sz="4000"/>
              <a:t>PEA   -  CME  –  SW - MC </a:t>
            </a:r>
            <a:br>
              <a:rPr lang="en-US" sz="4000"/>
            </a:br>
            <a:r>
              <a:rPr lang="en-US" sz="4000"/>
              <a:t>Relationship</a:t>
            </a:r>
          </a:p>
        </p:txBody>
      </p:sp>
      <p:sp>
        <p:nvSpPr>
          <p:cNvPr id="231436" name="Rectangle 12"/>
          <p:cNvSpPr>
            <a:spLocks noChangeArrowheads="1"/>
          </p:cNvSpPr>
          <p:nvPr/>
        </p:nvSpPr>
        <p:spPr bwMode="auto">
          <a:xfrm>
            <a:off x="638175" y="4210050"/>
            <a:ext cx="2717800" cy="25971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noFill/>
            <a:miter lim="800000"/>
            <a:headEnd/>
            <a:tailEnd/>
          </a:ln>
          <a:effectLst/>
        </p:spPr>
        <p:txBody>
          <a:bodyPr anchor="ctr">
            <a:spAutoFit/>
          </a:bodyPr>
          <a:lstStyle/>
          <a:p>
            <a:endParaRPr lang="en-US"/>
          </a:p>
        </p:txBody>
      </p:sp>
      <p:pic>
        <p:nvPicPr>
          <p:cNvPr id="231437" name="Picture 13" descr="fig1"/>
          <p:cNvPicPr>
            <a:picLocks noChangeAspect="1" noChangeArrowheads="1"/>
          </p:cNvPicPr>
          <p:nvPr/>
        </p:nvPicPr>
        <p:blipFill>
          <a:blip r:embed="rId3" cstate="print"/>
          <a:srcRect/>
          <a:stretch>
            <a:fillRect/>
          </a:stretch>
        </p:blipFill>
        <p:spPr bwMode="auto">
          <a:xfrm>
            <a:off x="762000" y="4191000"/>
            <a:ext cx="2514600" cy="2514600"/>
          </a:xfrm>
          <a:prstGeom prst="rect">
            <a:avLst/>
          </a:prstGeom>
          <a:noFill/>
        </p:spPr>
      </p:pic>
      <p:sp>
        <p:nvSpPr>
          <p:cNvPr id="231438" name="Rectangle 14"/>
          <p:cNvSpPr>
            <a:spLocks noChangeArrowheads="1"/>
          </p:cNvSpPr>
          <p:nvPr/>
        </p:nvSpPr>
        <p:spPr bwMode="auto">
          <a:xfrm>
            <a:off x="4572000" y="1762125"/>
            <a:ext cx="4572000" cy="46672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lgn="ctr">
            <a:noFill/>
            <a:miter lim="800000"/>
            <a:headEnd/>
            <a:tailEnd/>
          </a:ln>
          <a:effectLst/>
        </p:spPr>
        <p:txBody>
          <a:bodyPr anchor="ctr">
            <a:spAutoFit/>
          </a:bodyPr>
          <a:lstStyle/>
          <a:p>
            <a:endParaRPr lang="en-US"/>
          </a:p>
        </p:txBody>
      </p:sp>
      <p:pic>
        <p:nvPicPr>
          <p:cNvPr id="231439" name="Picture 15" descr="fig3"/>
          <p:cNvPicPr>
            <a:picLocks noChangeAspect="1" noChangeArrowheads="1"/>
          </p:cNvPicPr>
          <p:nvPr/>
        </p:nvPicPr>
        <p:blipFill>
          <a:blip r:embed="rId4" cstate="print"/>
          <a:srcRect/>
          <a:stretch>
            <a:fillRect/>
          </a:stretch>
        </p:blipFill>
        <p:spPr bwMode="auto">
          <a:xfrm>
            <a:off x="4572000" y="1809750"/>
            <a:ext cx="4318000" cy="431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fld id="{AA8549A1-2781-4224-9EE0-C32735285C5F}" type="datetime1">
              <a:rPr lang="en-US" smtClean="0"/>
              <a:pPr/>
              <a:t>11/3/2013</a:t>
            </a:fld>
            <a:endParaRPr lang="en-US"/>
          </a:p>
        </p:txBody>
      </p:sp>
      <p:pic>
        <p:nvPicPr>
          <p:cNvPr id="234498" name="Picture 2" descr="interplanetaryspace"/>
          <p:cNvPicPr>
            <a:picLocks noChangeAspect="1" noChangeArrowheads="1"/>
          </p:cNvPicPr>
          <p:nvPr/>
        </p:nvPicPr>
        <p:blipFill>
          <a:blip r:embed="rId2" cstate="print"/>
          <a:srcRect b="25000"/>
          <a:stretch>
            <a:fillRect/>
          </a:stretch>
        </p:blipFill>
        <p:spPr bwMode="auto">
          <a:xfrm>
            <a:off x="0" y="0"/>
            <a:ext cx="9144000" cy="6858000"/>
          </a:xfrm>
          <a:prstGeom prst="rect">
            <a:avLst/>
          </a:prstGeom>
          <a:noFill/>
        </p:spPr>
      </p:pic>
      <p:sp>
        <p:nvSpPr>
          <p:cNvPr id="234499" name="Rectangle 3"/>
          <p:cNvSpPr>
            <a:spLocks noGrp="1" noChangeArrowheads="1"/>
          </p:cNvSpPr>
          <p:nvPr>
            <p:ph type="title"/>
          </p:nvPr>
        </p:nvSpPr>
        <p:spPr/>
        <p:txBody>
          <a:bodyPr/>
          <a:lstStyle/>
          <a:p>
            <a:r>
              <a:rPr lang="en-US" sz="4000"/>
              <a:t>PEA   -  CME  –  SW - MC </a:t>
            </a:r>
            <a:br>
              <a:rPr lang="en-US" sz="4000"/>
            </a:br>
            <a:r>
              <a:rPr lang="en-US" sz="4000"/>
              <a:t>Relationship</a:t>
            </a:r>
          </a:p>
        </p:txBody>
      </p:sp>
      <p:sp>
        <p:nvSpPr>
          <p:cNvPr id="234508" name="Rectangle 12"/>
          <p:cNvSpPr>
            <a:spLocks noChangeArrowheads="1"/>
          </p:cNvSpPr>
          <p:nvPr/>
        </p:nvSpPr>
        <p:spPr bwMode="auto">
          <a:xfrm>
            <a:off x="638175" y="4210050"/>
            <a:ext cx="2717800" cy="25971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noFill/>
            <a:miter lim="800000"/>
            <a:headEnd/>
            <a:tailEnd/>
          </a:ln>
          <a:effectLst/>
        </p:spPr>
        <p:txBody>
          <a:bodyPr anchor="ctr">
            <a:spAutoFit/>
          </a:bodyPr>
          <a:lstStyle/>
          <a:p>
            <a:endParaRPr lang="en-US"/>
          </a:p>
        </p:txBody>
      </p:sp>
      <p:pic>
        <p:nvPicPr>
          <p:cNvPr id="234509" name="Picture 13" descr="fig1"/>
          <p:cNvPicPr>
            <a:picLocks noChangeAspect="1" noChangeArrowheads="1"/>
          </p:cNvPicPr>
          <p:nvPr/>
        </p:nvPicPr>
        <p:blipFill>
          <a:blip r:embed="rId3" cstate="print"/>
          <a:srcRect/>
          <a:stretch>
            <a:fillRect/>
          </a:stretch>
        </p:blipFill>
        <p:spPr bwMode="auto">
          <a:xfrm>
            <a:off x="762000" y="4191000"/>
            <a:ext cx="2514600" cy="2514600"/>
          </a:xfrm>
          <a:prstGeom prst="rect">
            <a:avLst/>
          </a:prstGeom>
          <a:noFill/>
        </p:spPr>
      </p:pic>
      <p:sp>
        <p:nvSpPr>
          <p:cNvPr id="234510" name="Rectangle 14"/>
          <p:cNvSpPr>
            <a:spLocks noChangeArrowheads="1"/>
          </p:cNvSpPr>
          <p:nvPr/>
        </p:nvSpPr>
        <p:spPr bwMode="auto">
          <a:xfrm>
            <a:off x="4410075" y="4200525"/>
            <a:ext cx="2717800" cy="25971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lgn="ctr">
            <a:noFill/>
            <a:miter lim="800000"/>
            <a:headEnd/>
            <a:tailEnd/>
          </a:ln>
          <a:effectLst/>
        </p:spPr>
        <p:txBody>
          <a:bodyPr anchor="ctr">
            <a:spAutoFit/>
          </a:bodyPr>
          <a:lstStyle/>
          <a:p>
            <a:endParaRPr lang="en-US"/>
          </a:p>
        </p:txBody>
      </p:sp>
      <p:pic>
        <p:nvPicPr>
          <p:cNvPr id="234511" name="Picture 15" descr="fig3"/>
          <p:cNvPicPr>
            <a:picLocks noChangeAspect="1" noChangeArrowheads="1"/>
          </p:cNvPicPr>
          <p:nvPr/>
        </p:nvPicPr>
        <p:blipFill>
          <a:blip r:embed="rId4" cstate="print"/>
          <a:srcRect/>
          <a:stretch>
            <a:fillRect/>
          </a:stretch>
        </p:blipFill>
        <p:spPr bwMode="auto">
          <a:xfrm>
            <a:off x="4533900" y="4146550"/>
            <a:ext cx="2565400" cy="2565400"/>
          </a:xfrm>
          <a:prstGeom prst="rect">
            <a:avLst/>
          </a:prstGeom>
          <a:noFill/>
        </p:spPr>
      </p:pic>
      <p:sp>
        <p:nvSpPr>
          <p:cNvPr id="234514" name="Line 18"/>
          <p:cNvSpPr>
            <a:spLocks noChangeShapeType="1"/>
          </p:cNvSpPr>
          <p:nvPr/>
        </p:nvSpPr>
        <p:spPr bwMode="auto">
          <a:xfrm>
            <a:off x="609600" y="2641600"/>
            <a:ext cx="1066800" cy="1638300"/>
          </a:xfrm>
          <a:prstGeom prst="line">
            <a:avLst/>
          </a:prstGeom>
          <a:noFill/>
          <a:ln w="28575">
            <a:solidFill>
              <a:srgbClr val="00FF00"/>
            </a:solidFill>
            <a:round/>
            <a:headEnd/>
            <a:tailEnd type="stealth" w="med" len="med"/>
          </a:ln>
          <a:effectLst/>
        </p:spPr>
        <p:txBody>
          <a:bodyPr wrap="none">
            <a:spAutoFit/>
          </a:bodyPr>
          <a:lstStyle/>
          <a:p>
            <a:endParaRPr lang="en-US"/>
          </a:p>
        </p:txBody>
      </p:sp>
      <p:sp>
        <p:nvSpPr>
          <p:cNvPr id="234515" name="Line 19"/>
          <p:cNvSpPr>
            <a:spLocks noChangeShapeType="1"/>
          </p:cNvSpPr>
          <p:nvPr/>
        </p:nvSpPr>
        <p:spPr bwMode="auto">
          <a:xfrm flipH="1">
            <a:off x="2273300" y="3430588"/>
            <a:ext cx="723900" cy="849312"/>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4516" name="Line 20"/>
          <p:cNvSpPr>
            <a:spLocks noChangeShapeType="1"/>
          </p:cNvSpPr>
          <p:nvPr/>
        </p:nvSpPr>
        <p:spPr bwMode="auto">
          <a:xfrm>
            <a:off x="2973388" y="3430588"/>
            <a:ext cx="1879600" cy="863600"/>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4517" name="Line 21"/>
          <p:cNvSpPr>
            <a:spLocks noChangeShapeType="1"/>
          </p:cNvSpPr>
          <p:nvPr/>
        </p:nvSpPr>
        <p:spPr bwMode="auto">
          <a:xfrm flipH="1">
            <a:off x="5576888" y="3722688"/>
            <a:ext cx="431800" cy="533400"/>
          </a:xfrm>
          <a:prstGeom prst="line">
            <a:avLst/>
          </a:prstGeom>
          <a:noFill/>
          <a:ln w="28575">
            <a:solidFill>
              <a:srgbClr val="00FF00"/>
            </a:solidFill>
            <a:round/>
            <a:headEnd/>
            <a:tailEnd type="stealth" w="med" len="med"/>
          </a:ln>
          <a:effectLst/>
        </p:spPr>
        <p:txBody>
          <a:bodyPr>
            <a:spAutoFit/>
          </a:bodyPr>
          <a:lstStyle/>
          <a:p>
            <a:endParaRPr lang="en-US"/>
          </a:p>
        </p:txBody>
      </p:sp>
      <p:grpSp>
        <p:nvGrpSpPr>
          <p:cNvPr id="234518" name="Group 22"/>
          <p:cNvGrpSpPr>
            <a:grpSpLocks/>
          </p:cNvGrpSpPr>
          <p:nvPr/>
        </p:nvGrpSpPr>
        <p:grpSpPr bwMode="auto">
          <a:xfrm rot="8827592">
            <a:off x="5819775" y="2835275"/>
            <a:ext cx="701675" cy="1189038"/>
            <a:chOff x="2063" y="672"/>
            <a:chExt cx="721" cy="1584"/>
          </a:xfrm>
        </p:grpSpPr>
        <p:sp>
          <p:nvSpPr>
            <p:cNvPr id="234519" name="AutoShape 23"/>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34520" name="AutoShape 24"/>
            <p:cNvSpPr>
              <a:spLocks noChangeArrowheads="1"/>
            </p:cNvSpPr>
            <p:nvPr/>
          </p:nvSpPr>
          <p:spPr bwMode="auto">
            <a:xfrm>
              <a:off x="2064" y="816"/>
              <a:ext cx="720" cy="1296"/>
            </a:xfrm>
            <a:prstGeom prst="can">
              <a:avLst>
                <a:gd name="adj" fmla="val 19858"/>
              </a:avLst>
            </a:prstGeom>
            <a:solidFill>
              <a:srgbClr val="339966"/>
            </a:solidFill>
            <a:ln w="9525">
              <a:solidFill>
                <a:schemeClr val="tx1"/>
              </a:solidFill>
              <a:round/>
              <a:headEnd/>
              <a:tailEnd/>
            </a:ln>
            <a:effectLst/>
          </p:spPr>
          <p:txBody>
            <a:bodyPr wrap="none" anchor="ctr"/>
            <a:lstStyle/>
            <a:p>
              <a:endParaRPr lang="en-US"/>
            </a:p>
          </p:txBody>
        </p:sp>
        <p:sp>
          <p:nvSpPr>
            <p:cNvPr id="234521" name="AutoShape 25"/>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34522" name="AutoShape 26"/>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234523" name="AutoShape 27"/>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34524" name="AutoShape 28"/>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3"/>
          <p:cNvSpPr>
            <a:spLocks noGrp="1"/>
          </p:cNvSpPr>
          <p:nvPr>
            <p:ph type="dt" sz="half" idx="10"/>
          </p:nvPr>
        </p:nvSpPr>
        <p:spPr/>
        <p:txBody>
          <a:bodyPr/>
          <a:lstStyle/>
          <a:p>
            <a:fld id="{1C705AA1-315B-469E-A084-7176E9B9ADE0}" type="datetime1">
              <a:rPr lang="en-US" smtClean="0"/>
              <a:pPr/>
              <a:t>11/3/2013</a:t>
            </a:fld>
            <a:endParaRPr lang="en-US"/>
          </a:p>
        </p:txBody>
      </p:sp>
      <p:pic>
        <p:nvPicPr>
          <p:cNvPr id="236546" name="Picture 2" descr="interplanetaryspace"/>
          <p:cNvPicPr>
            <a:picLocks noChangeAspect="1" noChangeArrowheads="1"/>
          </p:cNvPicPr>
          <p:nvPr/>
        </p:nvPicPr>
        <p:blipFill>
          <a:blip r:embed="rId2" cstate="print"/>
          <a:srcRect b="25000"/>
          <a:stretch>
            <a:fillRect/>
          </a:stretch>
        </p:blipFill>
        <p:spPr bwMode="auto">
          <a:xfrm>
            <a:off x="0" y="0"/>
            <a:ext cx="9144000" cy="6858000"/>
          </a:xfrm>
          <a:prstGeom prst="rect">
            <a:avLst/>
          </a:prstGeom>
          <a:noFill/>
        </p:spPr>
      </p:pic>
      <p:sp>
        <p:nvSpPr>
          <p:cNvPr id="236547" name="Rectangle 3"/>
          <p:cNvSpPr>
            <a:spLocks noGrp="1" noChangeArrowheads="1"/>
          </p:cNvSpPr>
          <p:nvPr>
            <p:ph type="title"/>
          </p:nvPr>
        </p:nvSpPr>
        <p:spPr/>
        <p:txBody>
          <a:bodyPr/>
          <a:lstStyle/>
          <a:p>
            <a:r>
              <a:rPr lang="en-US" sz="4000"/>
              <a:t>PEA   -  CME  –  SW - MC </a:t>
            </a:r>
            <a:br>
              <a:rPr lang="en-US" sz="4000"/>
            </a:br>
            <a:r>
              <a:rPr lang="en-US" sz="4000"/>
              <a:t>Relationship</a:t>
            </a:r>
          </a:p>
        </p:txBody>
      </p:sp>
      <p:sp>
        <p:nvSpPr>
          <p:cNvPr id="236549" name="Rectangle 5"/>
          <p:cNvSpPr>
            <a:spLocks noChangeArrowheads="1"/>
          </p:cNvSpPr>
          <p:nvPr/>
        </p:nvSpPr>
        <p:spPr bwMode="auto">
          <a:xfrm>
            <a:off x="638175" y="4210050"/>
            <a:ext cx="2717800" cy="25971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noFill/>
            <a:miter lim="800000"/>
            <a:headEnd/>
            <a:tailEnd/>
          </a:ln>
          <a:effectLst/>
        </p:spPr>
        <p:txBody>
          <a:bodyPr anchor="ctr">
            <a:spAutoFit/>
          </a:bodyPr>
          <a:lstStyle/>
          <a:p>
            <a:endParaRPr lang="en-US"/>
          </a:p>
        </p:txBody>
      </p:sp>
      <p:pic>
        <p:nvPicPr>
          <p:cNvPr id="236550" name="Picture 6" descr="fig1"/>
          <p:cNvPicPr>
            <a:picLocks noChangeAspect="1" noChangeArrowheads="1"/>
          </p:cNvPicPr>
          <p:nvPr/>
        </p:nvPicPr>
        <p:blipFill>
          <a:blip r:embed="rId3" cstate="print"/>
          <a:srcRect/>
          <a:stretch>
            <a:fillRect/>
          </a:stretch>
        </p:blipFill>
        <p:spPr bwMode="auto">
          <a:xfrm>
            <a:off x="762000" y="4191000"/>
            <a:ext cx="2514600" cy="2514600"/>
          </a:xfrm>
          <a:prstGeom prst="rect">
            <a:avLst/>
          </a:prstGeom>
          <a:noFill/>
        </p:spPr>
      </p:pic>
      <p:sp>
        <p:nvSpPr>
          <p:cNvPr id="236551" name="Rectangle 7"/>
          <p:cNvSpPr>
            <a:spLocks noChangeArrowheads="1"/>
          </p:cNvSpPr>
          <p:nvPr/>
        </p:nvSpPr>
        <p:spPr bwMode="auto">
          <a:xfrm>
            <a:off x="4410075" y="4200525"/>
            <a:ext cx="2717800" cy="25971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lgn="ctr">
            <a:noFill/>
            <a:miter lim="800000"/>
            <a:headEnd/>
            <a:tailEnd/>
          </a:ln>
          <a:effectLst/>
        </p:spPr>
        <p:txBody>
          <a:bodyPr anchor="ctr">
            <a:spAutoFit/>
          </a:bodyPr>
          <a:lstStyle/>
          <a:p>
            <a:endParaRPr lang="en-US"/>
          </a:p>
        </p:txBody>
      </p:sp>
      <p:pic>
        <p:nvPicPr>
          <p:cNvPr id="236552" name="Picture 8" descr="fig3"/>
          <p:cNvPicPr>
            <a:picLocks noChangeAspect="1" noChangeArrowheads="1"/>
          </p:cNvPicPr>
          <p:nvPr/>
        </p:nvPicPr>
        <p:blipFill>
          <a:blip r:embed="rId4" cstate="print"/>
          <a:srcRect/>
          <a:stretch>
            <a:fillRect/>
          </a:stretch>
        </p:blipFill>
        <p:spPr bwMode="auto">
          <a:xfrm>
            <a:off x="4533900" y="4146550"/>
            <a:ext cx="2565400" cy="2565400"/>
          </a:xfrm>
          <a:prstGeom prst="rect">
            <a:avLst/>
          </a:prstGeom>
          <a:noFill/>
        </p:spPr>
      </p:pic>
      <p:sp>
        <p:nvSpPr>
          <p:cNvPr id="236553" name="Line 9"/>
          <p:cNvSpPr>
            <a:spLocks noChangeShapeType="1"/>
          </p:cNvSpPr>
          <p:nvPr/>
        </p:nvSpPr>
        <p:spPr bwMode="auto">
          <a:xfrm>
            <a:off x="609600" y="2641600"/>
            <a:ext cx="1066800" cy="1638300"/>
          </a:xfrm>
          <a:prstGeom prst="line">
            <a:avLst/>
          </a:prstGeom>
          <a:noFill/>
          <a:ln w="28575">
            <a:solidFill>
              <a:srgbClr val="00FF00"/>
            </a:solidFill>
            <a:round/>
            <a:headEnd/>
            <a:tailEnd type="stealth" w="med" len="med"/>
          </a:ln>
          <a:effectLst/>
        </p:spPr>
        <p:txBody>
          <a:bodyPr wrap="none">
            <a:spAutoFit/>
          </a:bodyPr>
          <a:lstStyle/>
          <a:p>
            <a:endParaRPr lang="en-US"/>
          </a:p>
        </p:txBody>
      </p:sp>
      <p:sp>
        <p:nvSpPr>
          <p:cNvPr id="236554" name="Line 10"/>
          <p:cNvSpPr>
            <a:spLocks noChangeShapeType="1"/>
          </p:cNvSpPr>
          <p:nvPr/>
        </p:nvSpPr>
        <p:spPr bwMode="auto">
          <a:xfrm flipH="1">
            <a:off x="2273300" y="3430588"/>
            <a:ext cx="723900" cy="849312"/>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6555" name="Line 11"/>
          <p:cNvSpPr>
            <a:spLocks noChangeShapeType="1"/>
          </p:cNvSpPr>
          <p:nvPr/>
        </p:nvSpPr>
        <p:spPr bwMode="auto">
          <a:xfrm>
            <a:off x="2973388" y="3430588"/>
            <a:ext cx="1879600" cy="863600"/>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6556" name="Line 12"/>
          <p:cNvSpPr>
            <a:spLocks noChangeShapeType="1"/>
          </p:cNvSpPr>
          <p:nvPr/>
        </p:nvSpPr>
        <p:spPr bwMode="auto">
          <a:xfrm flipH="1">
            <a:off x="5576888" y="3722688"/>
            <a:ext cx="431800" cy="533400"/>
          </a:xfrm>
          <a:prstGeom prst="line">
            <a:avLst/>
          </a:prstGeom>
          <a:noFill/>
          <a:ln w="28575">
            <a:solidFill>
              <a:srgbClr val="00FF00"/>
            </a:solidFill>
            <a:round/>
            <a:headEnd/>
            <a:tailEnd type="stealth" w="med" len="med"/>
          </a:ln>
          <a:effectLst/>
        </p:spPr>
        <p:txBody>
          <a:bodyPr>
            <a:spAutoFit/>
          </a:bodyPr>
          <a:lstStyle/>
          <a:p>
            <a:endParaRPr lang="en-US"/>
          </a:p>
        </p:txBody>
      </p:sp>
      <p:grpSp>
        <p:nvGrpSpPr>
          <p:cNvPr id="236557" name="Group 13"/>
          <p:cNvGrpSpPr>
            <a:grpSpLocks/>
          </p:cNvGrpSpPr>
          <p:nvPr/>
        </p:nvGrpSpPr>
        <p:grpSpPr bwMode="auto">
          <a:xfrm rot="8827592">
            <a:off x="5819775" y="2835275"/>
            <a:ext cx="701675" cy="1189038"/>
            <a:chOff x="2063" y="672"/>
            <a:chExt cx="721" cy="1584"/>
          </a:xfrm>
        </p:grpSpPr>
        <p:sp>
          <p:nvSpPr>
            <p:cNvPr id="236558" name="AutoShape 14"/>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36559" name="AutoShape 15"/>
            <p:cNvSpPr>
              <a:spLocks noChangeArrowheads="1"/>
            </p:cNvSpPr>
            <p:nvPr/>
          </p:nvSpPr>
          <p:spPr bwMode="auto">
            <a:xfrm>
              <a:off x="2064" y="816"/>
              <a:ext cx="720" cy="1296"/>
            </a:xfrm>
            <a:prstGeom prst="can">
              <a:avLst>
                <a:gd name="adj" fmla="val 19858"/>
              </a:avLst>
            </a:prstGeom>
            <a:solidFill>
              <a:srgbClr val="339966"/>
            </a:solidFill>
            <a:ln w="9525">
              <a:solidFill>
                <a:schemeClr val="tx1"/>
              </a:solidFill>
              <a:round/>
              <a:headEnd/>
              <a:tailEnd/>
            </a:ln>
            <a:effectLst/>
          </p:spPr>
          <p:txBody>
            <a:bodyPr wrap="none" anchor="ctr"/>
            <a:lstStyle/>
            <a:p>
              <a:endParaRPr lang="en-US"/>
            </a:p>
          </p:txBody>
        </p:sp>
        <p:sp>
          <p:nvSpPr>
            <p:cNvPr id="236560" name="AutoShape 16"/>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36561" name="AutoShape 17"/>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236562" name="AutoShape 18"/>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36563" name="AutoShape 19"/>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sp>
        <p:nvSpPr>
          <p:cNvPr id="236564" name="Rectangle 20"/>
          <p:cNvSpPr>
            <a:spLocks noChangeArrowheads="1"/>
          </p:cNvSpPr>
          <p:nvPr/>
        </p:nvSpPr>
        <p:spPr bwMode="auto">
          <a:xfrm>
            <a:off x="650875" y="0"/>
            <a:ext cx="4572000" cy="46672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lgn="ctr">
            <a:noFill/>
            <a:miter lim="800000"/>
            <a:headEnd/>
            <a:tailEnd/>
          </a:ln>
          <a:effectLst/>
        </p:spPr>
        <p:txBody>
          <a:bodyPr anchor="ctr">
            <a:spAutoFit/>
          </a:bodyPr>
          <a:lstStyle/>
          <a:p>
            <a:endParaRPr lang="en-US"/>
          </a:p>
        </p:txBody>
      </p:sp>
      <p:pic>
        <p:nvPicPr>
          <p:cNvPr id="236565" name="Picture 21" descr="fig4"/>
          <p:cNvPicPr>
            <a:picLocks noChangeAspect="1" noChangeArrowheads="1"/>
          </p:cNvPicPr>
          <p:nvPr/>
        </p:nvPicPr>
        <p:blipFill>
          <a:blip r:embed="rId5" cstate="print"/>
          <a:srcRect/>
          <a:stretch>
            <a:fillRect/>
          </a:stretch>
        </p:blipFill>
        <p:spPr bwMode="auto">
          <a:xfrm>
            <a:off x="825500" y="96838"/>
            <a:ext cx="4318000" cy="431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half" idx="10"/>
          </p:nvPr>
        </p:nvSpPr>
        <p:spPr/>
        <p:txBody>
          <a:bodyPr/>
          <a:lstStyle/>
          <a:p>
            <a:fld id="{99141E95-E7C0-4A3B-B4E0-5E1ACC544FE8}" type="datetime1">
              <a:rPr lang="en-US" smtClean="0"/>
              <a:pPr/>
              <a:t>11/3/2013</a:t>
            </a:fld>
            <a:endParaRPr lang="en-US"/>
          </a:p>
        </p:txBody>
      </p:sp>
      <p:pic>
        <p:nvPicPr>
          <p:cNvPr id="237570" name="Picture 2" descr="interplanetaryspace"/>
          <p:cNvPicPr>
            <a:picLocks noChangeAspect="1" noChangeArrowheads="1"/>
          </p:cNvPicPr>
          <p:nvPr/>
        </p:nvPicPr>
        <p:blipFill>
          <a:blip r:embed="rId2" cstate="print"/>
          <a:srcRect b="25000"/>
          <a:stretch>
            <a:fillRect/>
          </a:stretch>
        </p:blipFill>
        <p:spPr bwMode="auto">
          <a:xfrm>
            <a:off x="0" y="0"/>
            <a:ext cx="9144000" cy="6858000"/>
          </a:xfrm>
          <a:prstGeom prst="rect">
            <a:avLst/>
          </a:prstGeom>
          <a:noFill/>
        </p:spPr>
      </p:pic>
      <p:sp>
        <p:nvSpPr>
          <p:cNvPr id="237571" name="Rectangle 3"/>
          <p:cNvSpPr>
            <a:spLocks noGrp="1" noChangeArrowheads="1"/>
          </p:cNvSpPr>
          <p:nvPr>
            <p:ph type="title"/>
          </p:nvPr>
        </p:nvSpPr>
        <p:spPr/>
        <p:txBody>
          <a:bodyPr/>
          <a:lstStyle/>
          <a:p>
            <a:r>
              <a:rPr lang="en-US" sz="4000"/>
              <a:t>PEA   -  CME  –  SW - MC </a:t>
            </a:r>
            <a:br>
              <a:rPr lang="en-US" sz="4000"/>
            </a:br>
            <a:r>
              <a:rPr lang="en-US" sz="4000"/>
              <a:t>Relationship</a:t>
            </a:r>
          </a:p>
        </p:txBody>
      </p:sp>
      <p:sp>
        <p:nvSpPr>
          <p:cNvPr id="237573" name="Rectangle 5"/>
          <p:cNvSpPr>
            <a:spLocks noChangeArrowheads="1"/>
          </p:cNvSpPr>
          <p:nvPr/>
        </p:nvSpPr>
        <p:spPr bwMode="auto">
          <a:xfrm>
            <a:off x="638175" y="4210050"/>
            <a:ext cx="2717800" cy="25971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noFill/>
            <a:miter lim="800000"/>
            <a:headEnd/>
            <a:tailEnd/>
          </a:ln>
          <a:effectLst/>
        </p:spPr>
        <p:txBody>
          <a:bodyPr anchor="ctr">
            <a:spAutoFit/>
          </a:bodyPr>
          <a:lstStyle/>
          <a:p>
            <a:endParaRPr lang="en-US"/>
          </a:p>
        </p:txBody>
      </p:sp>
      <p:pic>
        <p:nvPicPr>
          <p:cNvPr id="237574" name="Picture 6" descr="fig1"/>
          <p:cNvPicPr>
            <a:picLocks noChangeAspect="1" noChangeArrowheads="1"/>
          </p:cNvPicPr>
          <p:nvPr/>
        </p:nvPicPr>
        <p:blipFill>
          <a:blip r:embed="rId3" cstate="print"/>
          <a:srcRect/>
          <a:stretch>
            <a:fillRect/>
          </a:stretch>
        </p:blipFill>
        <p:spPr bwMode="auto">
          <a:xfrm>
            <a:off x="762000" y="4191000"/>
            <a:ext cx="2514600" cy="2514600"/>
          </a:xfrm>
          <a:prstGeom prst="rect">
            <a:avLst/>
          </a:prstGeom>
          <a:noFill/>
        </p:spPr>
      </p:pic>
      <p:sp>
        <p:nvSpPr>
          <p:cNvPr id="237575" name="Rectangle 7"/>
          <p:cNvSpPr>
            <a:spLocks noChangeArrowheads="1"/>
          </p:cNvSpPr>
          <p:nvPr/>
        </p:nvSpPr>
        <p:spPr bwMode="auto">
          <a:xfrm>
            <a:off x="4410075" y="4200525"/>
            <a:ext cx="2717800" cy="25971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lgn="ctr">
            <a:noFill/>
            <a:miter lim="800000"/>
            <a:headEnd/>
            <a:tailEnd/>
          </a:ln>
          <a:effectLst/>
        </p:spPr>
        <p:txBody>
          <a:bodyPr anchor="ctr">
            <a:spAutoFit/>
          </a:bodyPr>
          <a:lstStyle/>
          <a:p>
            <a:endParaRPr lang="en-US"/>
          </a:p>
        </p:txBody>
      </p:sp>
      <p:pic>
        <p:nvPicPr>
          <p:cNvPr id="237576" name="Picture 8" descr="fig3"/>
          <p:cNvPicPr>
            <a:picLocks noChangeAspect="1" noChangeArrowheads="1"/>
          </p:cNvPicPr>
          <p:nvPr/>
        </p:nvPicPr>
        <p:blipFill>
          <a:blip r:embed="rId4" cstate="print"/>
          <a:srcRect/>
          <a:stretch>
            <a:fillRect/>
          </a:stretch>
        </p:blipFill>
        <p:spPr bwMode="auto">
          <a:xfrm>
            <a:off x="4533900" y="4146550"/>
            <a:ext cx="2565400" cy="2565400"/>
          </a:xfrm>
          <a:prstGeom prst="rect">
            <a:avLst/>
          </a:prstGeom>
          <a:noFill/>
        </p:spPr>
      </p:pic>
      <p:sp>
        <p:nvSpPr>
          <p:cNvPr id="237577" name="Line 9"/>
          <p:cNvSpPr>
            <a:spLocks noChangeShapeType="1"/>
          </p:cNvSpPr>
          <p:nvPr/>
        </p:nvSpPr>
        <p:spPr bwMode="auto">
          <a:xfrm>
            <a:off x="609600" y="2641600"/>
            <a:ext cx="1066800" cy="1638300"/>
          </a:xfrm>
          <a:prstGeom prst="line">
            <a:avLst/>
          </a:prstGeom>
          <a:noFill/>
          <a:ln w="28575">
            <a:solidFill>
              <a:srgbClr val="00FF00"/>
            </a:solidFill>
            <a:round/>
            <a:headEnd/>
            <a:tailEnd type="stealth" w="med" len="med"/>
          </a:ln>
          <a:effectLst/>
        </p:spPr>
        <p:txBody>
          <a:bodyPr wrap="none">
            <a:spAutoFit/>
          </a:bodyPr>
          <a:lstStyle/>
          <a:p>
            <a:endParaRPr lang="en-US"/>
          </a:p>
        </p:txBody>
      </p:sp>
      <p:sp>
        <p:nvSpPr>
          <p:cNvPr id="237578" name="Line 10"/>
          <p:cNvSpPr>
            <a:spLocks noChangeShapeType="1"/>
          </p:cNvSpPr>
          <p:nvPr/>
        </p:nvSpPr>
        <p:spPr bwMode="auto">
          <a:xfrm flipH="1">
            <a:off x="2273300" y="3430588"/>
            <a:ext cx="723900" cy="849312"/>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7579" name="Line 11"/>
          <p:cNvSpPr>
            <a:spLocks noChangeShapeType="1"/>
          </p:cNvSpPr>
          <p:nvPr/>
        </p:nvSpPr>
        <p:spPr bwMode="auto">
          <a:xfrm>
            <a:off x="2973388" y="3430588"/>
            <a:ext cx="1879600" cy="863600"/>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7580" name="Line 12"/>
          <p:cNvSpPr>
            <a:spLocks noChangeShapeType="1"/>
          </p:cNvSpPr>
          <p:nvPr/>
        </p:nvSpPr>
        <p:spPr bwMode="auto">
          <a:xfrm flipH="1">
            <a:off x="5576888" y="3722688"/>
            <a:ext cx="431800" cy="533400"/>
          </a:xfrm>
          <a:prstGeom prst="line">
            <a:avLst/>
          </a:prstGeom>
          <a:noFill/>
          <a:ln w="28575">
            <a:solidFill>
              <a:srgbClr val="00FF00"/>
            </a:solidFill>
            <a:round/>
            <a:headEnd/>
            <a:tailEnd type="stealth" w="med" len="med"/>
          </a:ln>
          <a:effectLst/>
        </p:spPr>
        <p:txBody>
          <a:bodyPr>
            <a:spAutoFit/>
          </a:bodyPr>
          <a:lstStyle/>
          <a:p>
            <a:endParaRPr lang="en-US"/>
          </a:p>
        </p:txBody>
      </p:sp>
      <p:grpSp>
        <p:nvGrpSpPr>
          <p:cNvPr id="237581" name="Group 13"/>
          <p:cNvGrpSpPr>
            <a:grpSpLocks/>
          </p:cNvGrpSpPr>
          <p:nvPr/>
        </p:nvGrpSpPr>
        <p:grpSpPr bwMode="auto">
          <a:xfrm rot="8827592">
            <a:off x="5819775" y="2835275"/>
            <a:ext cx="701675" cy="1189038"/>
            <a:chOff x="2063" y="672"/>
            <a:chExt cx="721" cy="1584"/>
          </a:xfrm>
        </p:grpSpPr>
        <p:sp>
          <p:nvSpPr>
            <p:cNvPr id="237582" name="AutoShape 14"/>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37583" name="AutoShape 15"/>
            <p:cNvSpPr>
              <a:spLocks noChangeArrowheads="1"/>
            </p:cNvSpPr>
            <p:nvPr/>
          </p:nvSpPr>
          <p:spPr bwMode="auto">
            <a:xfrm>
              <a:off x="2064" y="816"/>
              <a:ext cx="720" cy="1296"/>
            </a:xfrm>
            <a:prstGeom prst="can">
              <a:avLst>
                <a:gd name="adj" fmla="val 19858"/>
              </a:avLst>
            </a:prstGeom>
            <a:solidFill>
              <a:srgbClr val="339966"/>
            </a:solidFill>
            <a:ln w="9525">
              <a:solidFill>
                <a:schemeClr val="tx1"/>
              </a:solidFill>
              <a:round/>
              <a:headEnd/>
              <a:tailEnd/>
            </a:ln>
            <a:effectLst/>
          </p:spPr>
          <p:txBody>
            <a:bodyPr wrap="none" anchor="ctr"/>
            <a:lstStyle/>
            <a:p>
              <a:endParaRPr lang="en-US"/>
            </a:p>
          </p:txBody>
        </p:sp>
        <p:sp>
          <p:nvSpPr>
            <p:cNvPr id="237584" name="AutoShape 16"/>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37585" name="AutoShape 17"/>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237586" name="AutoShape 18"/>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37587" name="AutoShape 19"/>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sp>
        <p:nvSpPr>
          <p:cNvPr id="237588" name="Rectangle 20"/>
          <p:cNvSpPr>
            <a:spLocks noChangeArrowheads="1"/>
          </p:cNvSpPr>
          <p:nvPr/>
        </p:nvSpPr>
        <p:spPr bwMode="auto">
          <a:xfrm>
            <a:off x="1349375" y="0"/>
            <a:ext cx="2895600" cy="28130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lgn="ctr">
            <a:noFill/>
            <a:miter lim="800000"/>
            <a:headEnd/>
            <a:tailEnd/>
          </a:ln>
          <a:effectLst/>
        </p:spPr>
        <p:txBody>
          <a:bodyPr anchor="ctr">
            <a:spAutoFit/>
          </a:bodyPr>
          <a:lstStyle/>
          <a:p>
            <a:endParaRPr lang="en-US"/>
          </a:p>
        </p:txBody>
      </p:sp>
      <p:pic>
        <p:nvPicPr>
          <p:cNvPr id="237589" name="Picture 21" descr="fig4"/>
          <p:cNvPicPr>
            <a:picLocks noChangeAspect="1" noChangeArrowheads="1"/>
          </p:cNvPicPr>
          <p:nvPr/>
        </p:nvPicPr>
        <p:blipFill>
          <a:blip r:embed="rId5" cstate="print"/>
          <a:srcRect/>
          <a:stretch>
            <a:fillRect/>
          </a:stretch>
        </p:blipFill>
        <p:spPr bwMode="auto">
          <a:xfrm>
            <a:off x="1524000" y="96838"/>
            <a:ext cx="2616200" cy="2616200"/>
          </a:xfrm>
          <a:prstGeom prst="rect">
            <a:avLst/>
          </a:prstGeom>
          <a:noFill/>
        </p:spPr>
      </p:pic>
      <p:sp>
        <p:nvSpPr>
          <p:cNvPr id="237591" name="Line 23"/>
          <p:cNvSpPr>
            <a:spLocks noChangeShapeType="1"/>
          </p:cNvSpPr>
          <p:nvPr/>
        </p:nvSpPr>
        <p:spPr bwMode="auto">
          <a:xfrm flipV="1">
            <a:off x="2338388" y="2782888"/>
            <a:ext cx="190500" cy="647700"/>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7592" name="Line 24"/>
          <p:cNvSpPr>
            <a:spLocks noChangeShapeType="1"/>
          </p:cNvSpPr>
          <p:nvPr/>
        </p:nvSpPr>
        <p:spPr bwMode="auto">
          <a:xfrm flipH="1" flipV="1">
            <a:off x="3176588" y="2744788"/>
            <a:ext cx="952500" cy="685800"/>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7593" name="Rectangle 25"/>
          <p:cNvSpPr>
            <a:spLocks noChangeArrowheads="1"/>
          </p:cNvSpPr>
          <p:nvPr/>
        </p:nvSpPr>
        <p:spPr bwMode="auto">
          <a:xfrm>
            <a:off x="2238375" y="1495425"/>
            <a:ext cx="4572000" cy="46672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lgn="ctr">
            <a:noFill/>
            <a:miter lim="800000"/>
            <a:headEnd/>
            <a:tailEnd/>
          </a:ln>
          <a:effectLst/>
        </p:spPr>
        <p:txBody>
          <a:bodyPr anchor="ctr">
            <a:spAutoFit/>
          </a:bodyPr>
          <a:lstStyle/>
          <a:p>
            <a:endParaRPr lang="en-US"/>
          </a:p>
        </p:txBody>
      </p:sp>
      <p:pic>
        <p:nvPicPr>
          <p:cNvPr id="237594" name="Picture 26" descr="fig5"/>
          <p:cNvPicPr>
            <a:picLocks noChangeAspect="1" noChangeArrowheads="1"/>
          </p:cNvPicPr>
          <p:nvPr/>
        </p:nvPicPr>
        <p:blipFill>
          <a:blip r:embed="rId6" cstate="print"/>
          <a:srcRect/>
          <a:stretch>
            <a:fillRect/>
          </a:stretch>
        </p:blipFill>
        <p:spPr bwMode="auto">
          <a:xfrm>
            <a:off x="2413000" y="1604963"/>
            <a:ext cx="4318000" cy="431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fld id="{7E133A70-F6AB-4DF8-A660-57EC1383DB56}" type="datetime1">
              <a:rPr lang="en-US" smtClean="0"/>
              <a:pPr/>
              <a:t>11/3/2013</a:t>
            </a:fld>
            <a:endParaRPr lang="en-US"/>
          </a:p>
        </p:txBody>
      </p:sp>
      <p:sp>
        <p:nvSpPr>
          <p:cNvPr id="242690" name="Rectangle 2"/>
          <p:cNvSpPr>
            <a:spLocks noChangeArrowheads="1"/>
          </p:cNvSpPr>
          <p:nvPr/>
        </p:nvSpPr>
        <p:spPr bwMode="auto">
          <a:xfrm>
            <a:off x="317500" y="366713"/>
            <a:ext cx="8509000" cy="641350"/>
          </a:xfrm>
          <a:prstGeom prst="rect">
            <a:avLst/>
          </a:prstGeom>
          <a:noFill/>
          <a:ln w="9525">
            <a:noFill/>
            <a:miter lim="800000"/>
            <a:headEnd/>
            <a:tailEnd/>
          </a:ln>
          <a:effectLst/>
        </p:spPr>
        <p:txBody>
          <a:bodyPr wrap="none">
            <a:spAutoFit/>
          </a:bodyPr>
          <a:lstStyle/>
          <a:p>
            <a:pPr algn="l"/>
            <a:r>
              <a:rPr lang="en-US" sz="3600">
                <a:solidFill>
                  <a:schemeClr val="tx2"/>
                </a:solidFill>
                <a:effectLst>
                  <a:outerShdw blurRad="38100" dist="38100" dir="2700000" algn="tl">
                    <a:srgbClr val="000000"/>
                  </a:outerShdw>
                </a:effectLst>
              </a:rPr>
              <a:t>Eruption Dynamics – Flux Rope Rotation</a:t>
            </a:r>
          </a:p>
        </p:txBody>
      </p:sp>
      <p:pic>
        <p:nvPicPr>
          <p:cNvPr id="5" name="03jun11_KinkEruption.mpg">
            <a:hlinkClick r:id="" action="ppaction://media"/>
          </p:cNvPr>
          <p:cNvPicPr>
            <a:picLocks noRot="1" noChangeAspect="1"/>
          </p:cNvPicPr>
          <p:nvPr>
            <a:videoFile r:link="rId1"/>
          </p:nvPr>
        </p:nvPicPr>
        <p:blipFill>
          <a:blip r:embed="rId3" cstate="print"/>
          <a:stretch>
            <a:fillRect/>
          </a:stretch>
        </p:blipFill>
        <p:spPr>
          <a:xfrm>
            <a:off x="304800" y="1066800"/>
            <a:ext cx="8534400" cy="472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66C0B5FF-5CA3-4429-B43A-C8E7B5D2D483}" type="datetime1">
              <a:rPr lang="en-US" smtClean="0"/>
              <a:pPr/>
              <a:t>11/3/2013</a:t>
            </a:fld>
            <a:endParaRPr lang="en-US"/>
          </a:p>
        </p:txBody>
      </p:sp>
      <p:pic>
        <p:nvPicPr>
          <p:cNvPr id="239618" name="Picture 2" descr="interplanetaryspace"/>
          <p:cNvPicPr>
            <a:picLocks noChangeAspect="1" noChangeArrowheads="1"/>
          </p:cNvPicPr>
          <p:nvPr/>
        </p:nvPicPr>
        <p:blipFill>
          <a:blip r:embed="rId2" cstate="print"/>
          <a:srcRect b="25000"/>
          <a:stretch>
            <a:fillRect/>
          </a:stretch>
        </p:blipFill>
        <p:spPr bwMode="auto">
          <a:xfrm>
            <a:off x="0" y="0"/>
            <a:ext cx="9144000" cy="6858000"/>
          </a:xfrm>
          <a:prstGeom prst="rect">
            <a:avLst/>
          </a:prstGeom>
          <a:noFill/>
        </p:spPr>
      </p:pic>
      <p:sp>
        <p:nvSpPr>
          <p:cNvPr id="239619" name="Rectangle 3"/>
          <p:cNvSpPr>
            <a:spLocks noGrp="1" noChangeArrowheads="1"/>
          </p:cNvSpPr>
          <p:nvPr>
            <p:ph type="title"/>
          </p:nvPr>
        </p:nvSpPr>
        <p:spPr/>
        <p:txBody>
          <a:bodyPr/>
          <a:lstStyle/>
          <a:p>
            <a:r>
              <a:rPr lang="en-US" sz="4000"/>
              <a:t>PEA   -  CME  –  SW - MC </a:t>
            </a:r>
            <a:br>
              <a:rPr lang="en-US" sz="4000"/>
            </a:br>
            <a:r>
              <a:rPr lang="en-US" sz="4000"/>
              <a:t>Relationship</a:t>
            </a:r>
          </a:p>
        </p:txBody>
      </p:sp>
      <p:sp>
        <p:nvSpPr>
          <p:cNvPr id="239621" name="Rectangle 5"/>
          <p:cNvSpPr>
            <a:spLocks noChangeArrowheads="1"/>
          </p:cNvSpPr>
          <p:nvPr/>
        </p:nvSpPr>
        <p:spPr bwMode="auto">
          <a:xfrm>
            <a:off x="638175" y="4210050"/>
            <a:ext cx="2717800" cy="25971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noFill/>
            <a:miter lim="800000"/>
            <a:headEnd/>
            <a:tailEnd/>
          </a:ln>
          <a:effectLst/>
        </p:spPr>
        <p:txBody>
          <a:bodyPr anchor="ctr">
            <a:spAutoFit/>
          </a:bodyPr>
          <a:lstStyle/>
          <a:p>
            <a:endParaRPr lang="en-US"/>
          </a:p>
        </p:txBody>
      </p:sp>
      <p:pic>
        <p:nvPicPr>
          <p:cNvPr id="239622" name="Picture 6" descr="fig1"/>
          <p:cNvPicPr>
            <a:picLocks noChangeAspect="1" noChangeArrowheads="1"/>
          </p:cNvPicPr>
          <p:nvPr/>
        </p:nvPicPr>
        <p:blipFill>
          <a:blip r:embed="rId3" cstate="print"/>
          <a:srcRect/>
          <a:stretch>
            <a:fillRect/>
          </a:stretch>
        </p:blipFill>
        <p:spPr bwMode="auto">
          <a:xfrm>
            <a:off x="762000" y="4191000"/>
            <a:ext cx="2514600" cy="2514600"/>
          </a:xfrm>
          <a:prstGeom prst="rect">
            <a:avLst/>
          </a:prstGeom>
          <a:noFill/>
        </p:spPr>
      </p:pic>
      <p:sp>
        <p:nvSpPr>
          <p:cNvPr id="239623" name="Rectangle 7"/>
          <p:cNvSpPr>
            <a:spLocks noChangeArrowheads="1"/>
          </p:cNvSpPr>
          <p:nvPr/>
        </p:nvSpPr>
        <p:spPr bwMode="auto">
          <a:xfrm>
            <a:off x="4410075" y="4200525"/>
            <a:ext cx="2717800" cy="25971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lgn="ctr">
            <a:noFill/>
            <a:miter lim="800000"/>
            <a:headEnd/>
            <a:tailEnd/>
          </a:ln>
          <a:effectLst/>
        </p:spPr>
        <p:txBody>
          <a:bodyPr anchor="ctr">
            <a:spAutoFit/>
          </a:bodyPr>
          <a:lstStyle/>
          <a:p>
            <a:endParaRPr lang="en-US"/>
          </a:p>
        </p:txBody>
      </p:sp>
      <p:pic>
        <p:nvPicPr>
          <p:cNvPr id="239624" name="Picture 8" descr="fig3"/>
          <p:cNvPicPr>
            <a:picLocks noChangeAspect="1" noChangeArrowheads="1"/>
          </p:cNvPicPr>
          <p:nvPr/>
        </p:nvPicPr>
        <p:blipFill>
          <a:blip r:embed="rId4" cstate="print"/>
          <a:srcRect/>
          <a:stretch>
            <a:fillRect/>
          </a:stretch>
        </p:blipFill>
        <p:spPr bwMode="auto">
          <a:xfrm>
            <a:off x="4533900" y="4146550"/>
            <a:ext cx="2565400" cy="2565400"/>
          </a:xfrm>
          <a:prstGeom prst="rect">
            <a:avLst/>
          </a:prstGeom>
          <a:noFill/>
        </p:spPr>
      </p:pic>
      <p:sp>
        <p:nvSpPr>
          <p:cNvPr id="239625" name="Line 9"/>
          <p:cNvSpPr>
            <a:spLocks noChangeShapeType="1"/>
          </p:cNvSpPr>
          <p:nvPr/>
        </p:nvSpPr>
        <p:spPr bwMode="auto">
          <a:xfrm>
            <a:off x="609600" y="2641600"/>
            <a:ext cx="1066800" cy="1638300"/>
          </a:xfrm>
          <a:prstGeom prst="line">
            <a:avLst/>
          </a:prstGeom>
          <a:noFill/>
          <a:ln w="28575">
            <a:solidFill>
              <a:srgbClr val="00FF00"/>
            </a:solidFill>
            <a:round/>
            <a:headEnd/>
            <a:tailEnd type="stealth" w="med" len="med"/>
          </a:ln>
          <a:effectLst/>
        </p:spPr>
        <p:txBody>
          <a:bodyPr wrap="none">
            <a:spAutoFit/>
          </a:bodyPr>
          <a:lstStyle/>
          <a:p>
            <a:endParaRPr lang="en-US"/>
          </a:p>
        </p:txBody>
      </p:sp>
      <p:sp>
        <p:nvSpPr>
          <p:cNvPr id="239626" name="Line 10"/>
          <p:cNvSpPr>
            <a:spLocks noChangeShapeType="1"/>
          </p:cNvSpPr>
          <p:nvPr/>
        </p:nvSpPr>
        <p:spPr bwMode="auto">
          <a:xfrm flipH="1">
            <a:off x="2273300" y="3430588"/>
            <a:ext cx="304800" cy="849312"/>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9627" name="Line 11"/>
          <p:cNvSpPr>
            <a:spLocks noChangeShapeType="1"/>
          </p:cNvSpPr>
          <p:nvPr/>
        </p:nvSpPr>
        <p:spPr bwMode="auto">
          <a:xfrm>
            <a:off x="2570163" y="3430588"/>
            <a:ext cx="2727325" cy="914400"/>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9628" name="Line 12"/>
          <p:cNvSpPr>
            <a:spLocks noChangeShapeType="1"/>
          </p:cNvSpPr>
          <p:nvPr/>
        </p:nvSpPr>
        <p:spPr bwMode="auto">
          <a:xfrm flipH="1">
            <a:off x="5576888" y="3976688"/>
            <a:ext cx="457200" cy="368300"/>
          </a:xfrm>
          <a:prstGeom prst="line">
            <a:avLst/>
          </a:prstGeom>
          <a:noFill/>
          <a:ln w="28575">
            <a:solidFill>
              <a:srgbClr val="00FF00"/>
            </a:solidFill>
            <a:round/>
            <a:headEnd/>
            <a:tailEnd type="stealth" w="med" len="med"/>
          </a:ln>
          <a:effectLst/>
        </p:spPr>
        <p:txBody>
          <a:bodyPr>
            <a:spAutoFit/>
          </a:bodyPr>
          <a:lstStyle/>
          <a:p>
            <a:endParaRPr lang="en-US"/>
          </a:p>
        </p:txBody>
      </p:sp>
      <p:grpSp>
        <p:nvGrpSpPr>
          <p:cNvPr id="239629" name="Group 13"/>
          <p:cNvGrpSpPr>
            <a:grpSpLocks/>
          </p:cNvGrpSpPr>
          <p:nvPr/>
        </p:nvGrpSpPr>
        <p:grpSpPr bwMode="auto">
          <a:xfrm rot="8827592">
            <a:off x="5819775" y="2835275"/>
            <a:ext cx="701675" cy="1189038"/>
            <a:chOff x="2063" y="672"/>
            <a:chExt cx="721" cy="1584"/>
          </a:xfrm>
        </p:grpSpPr>
        <p:sp>
          <p:nvSpPr>
            <p:cNvPr id="239630" name="AutoShape 14"/>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39631" name="AutoShape 15"/>
            <p:cNvSpPr>
              <a:spLocks noChangeArrowheads="1"/>
            </p:cNvSpPr>
            <p:nvPr/>
          </p:nvSpPr>
          <p:spPr bwMode="auto">
            <a:xfrm>
              <a:off x="2064" y="816"/>
              <a:ext cx="720" cy="1296"/>
            </a:xfrm>
            <a:prstGeom prst="can">
              <a:avLst>
                <a:gd name="adj" fmla="val 19858"/>
              </a:avLst>
            </a:prstGeom>
            <a:solidFill>
              <a:srgbClr val="339966"/>
            </a:solidFill>
            <a:ln w="9525">
              <a:solidFill>
                <a:schemeClr val="tx1"/>
              </a:solidFill>
              <a:round/>
              <a:headEnd/>
              <a:tailEnd/>
            </a:ln>
            <a:effectLst/>
          </p:spPr>
          <p:txBody>
            <a:bodyPr wrap="none" anchor="ctr"/>
            <a:lstStyle/>
            <a:p>
              <a:endParaRPr lang="en-US"/>
            </a:p>
          </p:txBody>
        </p:sp>
        <p:sp>
          <p:nvSpPr>
            <p:cNvPr id="239632" name="AutoShape 16"/>
            <p:cNvSpPr>
              <a:spLocks noChangeArrowheads="1"/>
            </p:cNvSpPr>
            <p:nvPr/>
          </p:nvSpPr>
          <p:spPr bwMode="auto">
            <a:xfrm rot="1080000" flipH="1">
              <a:off x="2080" y="1201"/>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39633" name="AutoShape 17"/>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sp>
          <p:nvSpPr>
            <p:cNvPr id="239634" name="AutoShape 18"/>
            <p:cNvSpPr>
              <a:spLocks noChangeArrowheads="1"/>
            </p:cNvSpPr>
            <p:nvPr/>
          </p:nvSpPr>
          <p:spPr bwMode="auto">
            <a:xfrm rot="1080000" flipH="1">
              <a:off x="2064" y="1488"/>
              <a:ext cx="661" cy="192"/>
            </a:xfrm>
            <a:prstGeom prst="rightArrow">
              <a:avLst>
                <a:gd name="adj1" fmla="val 50000"/>
                <a:gd name="adj2" fmla="val 86068"/>
              </a:avLst>
            </a:prstGeom>
            <a:solidFill>
              <a:srgbClr val="FF0000"/>
            </a:solidFill>
            <a:ln w="9525">
              <a:solidFill>
                <a:schemeClr val="tx1"/>
              </a:solidFill>
              <a:miter lim="800000"/>
              <a:headEnd/>
              <a:tailEnd/>
            </a:ln>
            <a:effectLst/>
          </p:spPr>
          <p:txBody>
            <a:bodyPr wrap="none" anchor="ctr"/>
            <a:lstStyle/>
            <a:p>
              <a:endParaRPr lang="en-US"/>
            </a:p>
          </p:txBody>
        </p:sp>
        <p:sp>
          <p:nvSpPr>
            <p:cNvPr id="239635" name="AutoShape 19"/>
            <p:cNvSpPr>
              <a:spLocks noChangeArrowheads="1"/>
            </p:cNvSpPr>
            <p:nvPr/>
          </p:nvSpPr>
          <p:spPr bwMode="auto">
            <a:xfrm rot="1080000" flipH="1">
              <a:off x="2063" y="1777"/>
              <a:ext cx="672" cy="192"/>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grpSp>
      <p:sp>
        <p:nvSpPr>
          <p:cNvPr id="239636" name="Rectangle 20"/>
          <p:cNvSpPr>
            <a:spLocks noChangeArrowheads="1"/>
          </p:cNvSpPr>
          <p:nvPr/>
        </p:nvSpPr>
        <p:spPr bwMode="auto">
          <a:xfrm>
            <a:off x="1349375" y="0"/>
            <a:ext cx="2895600" cy="28130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lgn="ctr">
            <a:noFill/>
            <a:miter lim="800000"/>
            <a:headEnd/>
            <a:tailEnd/>
          </a:ln>
          <a:effectLst/>
        </p:spPr>
        <p:txBody>
          <a:bodyPr anchor="ctr">
            <a:spAutoFit/>
          </a:bodyPr>
          <a:lstStyle/>
          <a:p>
            <a:endParaRPr lang="en-US"/>
          </a:p>
        </p:txBody>
      </p:sp>
      <p:pic>
        <p:nvPicPr>
          <p:cNvPr id="239637" name="Picture 21" descr="fig4"/>
          <p:cNvPicPr>
            <a:picLocks noChangeAspect="1" noChangeArrowheads="1"/>
          </p:cNvPicPr>
          <p:nvPr/>
        </p:nvPicPr>
        <p:blipFill>
          <a:blip r:embed="rId5" cstate="print"/>
          <a:srcRect/>
          <a:stretch>
            <a:fillRect/>
          </a:stretch>
        </p:blipFill>
        <p:spPr bwMode="auto">
          <a:xfrm>
            <a:off x="1524000" y="96838"/>
            <a:ext cx="2616200" cy="2616200"/>
          </a:xfrm>
          <a:prstGeom prst="rect">
            <a:avLst/>
          </a:prstGeom>
          <a:noFill/>
        </p:spPr>
      </p:pic>
      <p:sp>
        <p:nvSpPr>
          <p:cNvPr id="239638" name="Line 22"/>
          <p:cNvSpPr>
            <a:spLocks noChangeShapeType="1"/>
          </p:cNvSpPr>
          <p:nvPr/>
        </p:nvSpPr>
        <p:spPr bwMode="auto">
          <a:xfrm flipH="1" flipV="1">
            <a:off x="2528888" y="2782888"/>
            <a:ext cx="50800" cy="647700"/>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9639" name="Line 23"/>
          <p:cNvSpPr>
            <a:spLocks noChangeShapeType="1"/>
          </p:cNvSpPr>
          <p:nvPr/>
        </p:nvSpPr>
        <p:spPr bwMode="auto">
          <a:xfrm flipH="1" flipV="1">
            <a:off x="3176588" y="2744788"/>
            <a:ext cx="1395412" cy="685800"/>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9640" name="Rectangle 24"/>
          <p:cNvSpPr>
            <a:spLocks noChangeArrowheads="1"/>
          </p:cNvSpPr>
          <p:nvPr/>
        </p:nvSpPr>
        <p:spPr bwMode="auto">
          <a:xfrm>
            <a:off x="4841875" y="0"/>
            <a:ext cx="2857500" cy="2787650"/>
          </a:xfrm>
          <a:prstGeom prst="rect">
            <a:avLst/>
          </a:prstGeom>
          <a:gradFill rotWithShape="1">
            <a:gsLst>
              <a:gs pos="0">
                <a:schemeClr val="tx1">
                  <a:gamma/>
                  <a:shade val="24706"/>
                  <a:invGamma/>
                </a:schemeClr>
              </a:gs>
              <a:gs pos="50000">
                <a:schemeClr val="tx1"/>
              </a:gs>
              <a:gs pos="100000">
                <a:schemeClr val="tx1">
                  <a:gamma/>
                  <a:shade val="24706"/>
                  <a:invGamma/>
                </a:schemeClr>
              </a:gs>
            </a:gsLst>
            <a:lin ang="2700000" scaled="1"/>
          </a:gradFill>
          <a:ln w="9525" algn="ctr">
            <a:noFill/>
            <a:miter lim="800000"/>
            <a:headEnd/>
            <a:tailEnd/>
          </a:ln>
          <a:effectLst/>
        </p:spPr>
        <p:txBody>
          <a:bodyPr anchor="ctr">
            <a:spAutoFit/>
          </a:bodyPr>
          <a:lstStyle/>
          <a:p>
            <a:endParaRPr lang="en-US"/>
          </a:p>
        </p:txBody>
      </p:sp>
      <p:pic>
        <p:nvPicPr>
          <p:cNvPr id="239641" name="Picture 25" descr="fig5"/>
          <p:cNvPicPr>
            <a:picLocks noChangeAspect="1" noChangeArrowheads="1"/>
          </p:cNvPicPr>
          <p:nvPr/>
        </p:nvPicPr>
        <p:blipFill>
          <a:blip r:embed="rId6" cstate="print"/>
          <a:srcRect/>
          <a:stretch>
            <a:fillRect/>
          </a:stretch>
        </p:blipFill>
        <p:spPr bwMode="auto">
          <a:xfrm>
            <a:off x="5067300" y="0"/>
            <a:ext cx="2565400" cy="2565400"/>
          </a:xfrm>
          <a:prstGeom prst="rect">
            <a:avLst/>
          </a:prstGeom>
          <a:noFill/>
        </p:spPr>
      </p:pic>
      <p:sp>
        <p:nvSpPr>
          <p:cNvPr id="239642" name="Line 26"/>
          <p:cNvSpPr>
            <a:spLocks noChangeShapeType="1"/>
          </p:cNvSpPr>
          <p:nvPr/>
        </p:nvSpPr>
        <p:spPr bwMode="auto">
          <a:xfrm flipV="1">
            <a:off x="4572000" y="2695575"/>
            <a:ext cx="854075" cy="735013"/>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9643" name="Line 27"/>
          <p:cNvSpPr>
            <a:spLocks noChangeShapeType="1"/>
          </p:cNvSpPr>
          <p:nvPr/>
        </p:nvSpPr>
        <p:spPr bwMode="auto">
          <a:xfrm flipH="1" flipV="1">
            <a:off x="5576888" y="2719388"/>
            <a:ext cx="330200" cy="366712"/>
          </a:xfrm>
          <a:prstGeom prst="line">
            <a:avLst/>
          </a:prstGeom>
          <a:noFill/>
          <a:ln w="28575">
            <a:solidFill>
              <a:srgbClr val="00FF00"/>
            </a:solidFill>
            <a:round/>
            <a:headEnd/>
            <a:tailEnd type="stealth" w="med" len="med"/>
          </a:ln>
          <a:effectLst/>
        </p:spPr>
        <p:txBody>
          <a:bodyPr>
            <a:spAutoFit/>
          </a:bodyPr>
          <a:lstStyle/>
          <a:p>
            <a:endParaRPr lang="en-US"/>
          </a:p>
        </p:txBody>
      </p:sp>
      <p:sp>
        <p:nvSpPr>
          <p:cNvPr id="239645" name="Text Box 29"/>
          <p:cNvSpPr txBox="1">
            <a:spLocks noChangeArrowheads="1"/>
          </p:cNvSpPr>
          <p:nvPr/>
        </p:nvSpPr>
        <p:spPr bwMode="auto">
          <a:xfrm>
            <a:off x="2311400" y="3295650"/>
            <a:ext cx="585788" cy="304800"/>
          </a:xfrm>
          <a:prstGeom prst="rect">
            <a:avLst/>
          </a:prstGeom>
          <a:solidFill>
            <a:srgbClr val="C0C0C0"/>
          </a:solidFill>
          <a:ln w="9525" algn="ctr">
            <a:noFill/>
            <a:miter lim="800000"/>
            <a:headEnd/>
            <a:tailEnd/>
          </a:ln>
          <a:effectLst/>
        </p:spPr>
        <p:txBody>
          <a:bodyPr wrap="none">
            <a:spAutoFit/>
          </a:bodyPr>
          <a:lstStyle/>
          <a:p>
            <a:r>
              <a:rPr lang="en-US" sz="1400">
                <a:solidFill>
                  <a:schemeClr val="bg1"/>
                </a:solidFill>
                <a:effectLst>
                  <a:outerShdw blurRad="38100" dist="38100" dir="2700000" algn="tl">
                    <a:srgbClr val="000000"/>
                  </a:outerShdw>
                </a:effectLst>
              </a:rPr>
              <a:t>CME</a:t>
            </a:r>
          </a:p>
        </p:txBody>
      </p:sp>
      <p:sp>
        <p:nvSpPr>
          <p:cNvPr id="239646" name="Text Box 30"/>
          <p:cNvSpPr txBox="1">
            <a:spLocks noChangeArrowheads="1"/>
          </p:cNvSpPr>
          <p:nvPr/>
        </p:nvSpPr>
        <p:spPr bwMode="auto">
          <a:xfrm>
            <a:off x="338138" y="2636838"/>
            <a:ext cx="538162" cy="304800"/>
          </a:xfrm>
          <a:prstGeom prst="rect">
            <a:avLst/>
          </a:prstGeom>
          <a:solidFill>
            <a:srgbClr val="C0C0C0"/>
          </a:solidFill>
          <a:ln w="9525" algn="ctr">
            <a:noFill/>
            <a:miter lim="800000"/>
            <a:headEnd/>
            <a:tailEnd/>
          </a:ln>
          <a:effectLst/>
        </p:spPr>
        <p:txBody>
          <a:bodyPr wrap="none">
            <a:spAutoFit/>
          </a:bodyPr>
          <a:lstStyle/>
          <a:p>
            <a:r>
              <a:rPr lang="en-US" sz="1400">
                <a:solidFill>
                  <a:schemeClr val="bg1"/>
                </a:solidFill>
                <a:effectLst>
                  <a:outerShdw blurRad="38100" dist="38100" dir="2700000" algn="tl">
                    <a:srgbClr val="000000"/>
                  </a:outerShdw>
                </a:effectLst>
              </a:rPr>
              <a:t>PEA</a:t>
            </a:r>
          </a:p>
        </p:txBody>
      </p:sp>
      <p:sp>
        <p:nvSpPr>
          <p:cNvPr id="239647" name="Text Box 31"/>
          <p:cNvSpPr txBox="1">
            <a:spLocks noChangeArrowheads="1"/>
          </p:cNvSpPr>
          <p:nvPr/>
        </p:nvSpPr>
        <p:spPr bwMode="auto">
          <a:xfrm>
            <a:off x="4297363" y="3278188"/>
            <a:ext cx="550862" cy="304800"/>
          </a:xfrm>
          <a:prstGeom prst="rect">
            <a:avLst/>
          </a:prstGeom>
          <a:solidFill>
            <a:srgbClr val="C0C0C0"/>
          </a:solidFill>
          <a:ln w="9525" algn="ctr">
            <a:noFill/>
            <a:miter lim="800000"/>
            <a:headEnd/>
            <a:tailEnd/>
          </a:ln>
          <a:effectLst/>
        </p:spPr>
        <p:txBody>
          <a:bodyPr wrap="none">
            <a:spAutoFit/>
          </a:bodyPr>
          <a:lstStyle/>
          <a:p>
            <a:r>
              <a:rPr lang="en-US" sz="1400">
                <a:solidFill>
                  <a:schemeClr val="bg1"/>
                </a:solidFill>
                <a:effectLst>
                  <a:outerShdw blurRad="38100" dist="38100" dir="2700000" algn="tl">
                    <a:srgbClr val="000000"/>
                  </a:outerShdw>
                </a:effectLst>
              </a:rPr>
              <a:t>HCS</a:t>
            </a:r>
          </a:p>
        </p:txBody>
      </p:sp>
      <p:sp>
        <p:nvSpPr>
          <p:cNvPr id="239648" name="Oval 32"/>
          <p:cNvSpPr>
            <a:spLocks noChangeArrowheads="1"/>
          </p:cNvSpPr>
          <p:nvPr/>
        </p:nvSpPr>
        <p:spPr bwMode="auto">
          <a:xfrm rot="900000">
            <a:off x="0" y="2654300"/>
            <a:ext cx="3340100" cy="1017588"/>
          </a:xfrm>
          <a:prstGeom prst="ellipse">
            <a:avLst/>
          </a:prstGeom>
          <a:noFill/>
          <a:ln w="38100" cmpd="dbl" algn="ctr">
            <a:solidFill>
              <a:srgbClr val="FFFF00"/>
            </a:solidFill>
            <a:round/>
            <a:headEnd/>
            <a:tailEnd/>
          </a:ln>
          <a:effectLst/>
        </p:spPr>
        <p:txBody>
          <a:bodyPr wrap="none" anchor="ctr">
            <a:spAutoFit/>
          </a:bodyPr>
          <a:lstStyle/>
          <a:p>
            <a:endParaRPr lang="en-US"/>
          </a:p>
        </p:txBody>
      </p:sp>
      <p:sp>
        <p:nvSpPr>
          <p:cNvPr id="239649" name="Oval 33"/>
          <p:cNvSpPr>
            <a:spLocks noChangeArrowheads="1"/>
          </p:cNvSpPr>
          <p:nvPr/>
        </p:nvSpPr>
        <p:spPr bwMode="auto">
          <a:xfrm rot="21300000">
            <a:off x="4052888" y="2921000"/>
            <a:ext cx="3340100" cy="1017588"/>
          </a:xfrm>
          <a:prstGeom prst="ellipse">
            <a:avLst/>
          </a:prstGeom>
          <a:noFill/>
          <a:ln w="38100" cmpd="dbl" algn="ctr">
            <a:solidFill>
              <a:srgbClr val="FFFF00"/>
            </a:solidFill>
            <a:round/>
            <a:headEnd/>
            <a:tailEnd/>
          </a:ln>
          <a:effectLst/>
        </p:spPr>
        <p:txBody>
          <a:bodyPr wrap="none" anchor="ctr">
            <a:spAutoFit/>
          </a:bodyPr>
          <a:lstStyle/>
          <a:p>
            <a:endParaRPr lang="en-US"/>
          </a:p>
        </p:txBody>
      </p:sp>
      <p:sp>
        <p:nvSpPr>
          <p:cNvPr id="239650" name="Text Box 34"/>
          <p:cNvSpPr txBox="1">
            <a:spLocks noChangeArrowheads="1"/>
          </p:cNvSpPr>
          <p:nvPr/>
        </p:nvSpPr>
        <p:spPr bwMode="auto">
          <a:xfrm>
            <a:off x="7212013" y="6330950"/>
            <a:ext cx="1931987" cy="366713"/>
          </a:xfrm>
          <a:prstGeom prst="rect">
            <a:avLst/>
          </a:prstGeom>
          <a:noFill/>
          <a:ln w="9525" algn="ctr">
            <a:noFill/>
            <a:miter lim="800000"/>
            <a:headEnd/>
            <a:tailEnd/>
          </a:ln>
          <a:effectLst/>
        </p:spPr>
        <p:txBody>
          <a:bodyPr wrap="none">
            <a:spAutoFit/>
          </a:bodyPr>
          <a:lstStyle/>
          <a:p>
            <a:r>
              <a:rPr lang="en-US">
                <a:effectLst>
                  <a:outerShdw blurRad="38100" dist="38100" dir="2700000" algn="tl">
                    <a:srgbClr val="000000"/>
                  </a:outerShdw>
                </a:effectLst>
              </a:rPr>
              <a:t>Yurchyshyn 2008</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5943600" y="2209800"/>
            <a:ext cx="3200400" cy="320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4C3A1C"/>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Sans" pitchFamily="2"/>
              <a:cs typeface="DejaVu Sans" pitchFamily="2"/>
            </a:endParaRPr>
          </a:p>
        </p:txBody>
      </p:sp>
      <p:sp>
        <p:nvSpPr>
          <p:cNvPr id="12" name="Freeform 11"/>
          <p:cNvSpPr/>
          <p:nvPr/>
        </p:nvSpPr>
        <p:spPr>
          <a:xfrm>
            <a:off x="3048000" y="990600"/>
            <a:ext cx="3048000" cy="5638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no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Sans" pitchFamily="2"/>
              <a:cs typeface="DejaVu Sans" pitchFamily="2"/>
            </a:endParaRPr>
          </a:p>
        </p:txBody>
      </p:sp>
      <p:sp>
        <p:nvSpPr>
          <p:cNvPr id="10" name="Date Placeholder 1"/>
          <p:cNvSpPr>
            <a:spLocks noGrp="1"/>
          </p:cNvSpPr>
          <p:nvPr>
            <p:ph type="dt" sz="half" idx="10"/>
          </p:nvPr>
        </p:nvSpPr>
        <p:spPr/>
        <p:txBody>
          <a:bodyPr/>
          <a:lstStyle/>
          <a:p>
            <a:pPr lvl="0"/>
            <a:fld id="{B910CDA8-2DAE-4FBA-815F-E8B85E41F54A}" type="datetime1">
              <a:rPr lang="en-US" smtClean="0"/>
              <a:pPr lvl="0"/>
              <a:t>11/3/2013</a:t>
            </a:fld>
            <a:endParaRPr lang="en-US"/>
          </a:p>
        </p:txBody>
      </p:sp>
      <p:sp>
        <p:nvSpPr>
          <p:cNvPr id="2" name="Freeform 1"/>
          <p:cNvSpPr/>
          <p:nvPr/>
        </p:nvSpPr>
        <p:spPr>
          <a:xfrm>
            <a:off x="0" y="2133600"/>
            <a:ext cx="3048000" cy="320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no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Sans" pitchFamily="2"/>
              <a:cs typeface="DejaVu Sans" pitchFamily="2"/>
            </a:endParaRPr>
          </a:p>
        </p:txBody>
      </p:sp>
      <p:pic>
        <p:nvPicPr>
          <p:cNvPr id="3" name="Picture 2"/>
          <p:cNvPicPr>
            <a:picLocks noChangeAspect="1"/>
          </p:cNvPicPr>
          <p:nvPr/>
        </p:nvPicPr>
        <p:blipFill>
          <a:blip r:embed="rId3" cstate="print">
            <a:alphaModFix/>
            <a:lum/>
          </a:blip>
          <a:srcRect/>
          <a:stretch>
            <a:fillRect/>
          </a:stretch>
        </p:blipFill>
        <p:spPr>
          <a:xfrm>
            <a:off x="0" y="2224080"/>
            <a:ext cx="2976479" cy="2976479"/>
          </a:xfrm>
          <a:prstGeom prst="rect">
            <a:avLst/>
          </a:prstGeom>
          <a:noFill/>
          <a:ln>
            <a:noFill/>
          </a:ln>
        </p:spPr>
      </p:pic>
      <p:pic>
        <p:nvPicPr>
          <p:cNvPr id="4" name="Picture 3"/>
          <p:cNvPicPr>
            <a:picLocks noChangeAspect="1"/>
          </p:cNvPicPr>
          <p:nvPr/>
        </p:nvPicPr>
        <p:blipFill>
          <a:blip r:embed="rId4" cstate="print">
            <a:alphaModFix/>
            <a:lum/>
          </a:blip>
          <a:srcRect/>
          <a:stretch>
            <a:fillRect/>
          </a:stretch>
        </p:blipFill>
        <p:spPr>
          <a:xfrm>
            <a:off x="3173400" y="3900600"/>
            <a:ext cx="2795760" cy="2662200"/>
          </a:xfrm>
          <a:prstGeom prst="rect">
            <a:avLst/>
          </a:prstGeom>
          <a:noFill/>
          <a:ln>
            <a:noFill/>
          </a:ln>
        </p:spPr>
      </p:pic>
      <p:pic>
        <p:nvPicPr>
          <p:cNvPr id="5" name="Picture 4"/>
          <p:cNvPicPr>
            <a:picLocks noChangeAspect="1"/>
          </p:cNvPicPr>
          <p:nvPr/>
        </p:nvPicPr>
        <p:blipFill>
          <a:blip r:embed="rId5" cstate="print">
            <a:alphaModFix/>
            <a:lum/>
          </a:blip>
          <a:srcRect/>
          <a:stretch>
            <a:fillRect/>
          </a:stretch>
        </p:blipFill>
        <p:spPr>
          <a:xfrm>
            <a:off x="3124200" y="1143000"/>
            <a:ext cx="2813039" cy="2813039"/>
          </a:xfrm>
          <a:prstGeom prst="rect">
            <a:avLst/>
          </a:prstGeom>
          <a:noFill/>
          <a:ln>
            <a:noFill/>
          </a:ln>
        </p:spPr>
      </p:pic>
      <p:pic>
        <p:nvPicPr>
          <p:cNvPr id="6" name="Picture 5"/>
          <p:cNvPicPr>
            <a:picLocks noChangeAspect="1"/>
          </p:cNvPicPr>
          <p:nvPr/>
        </p:nvPicPr>
        <p:blipFill>
          <a:blip r:embed="rId6" cstate="print">
            <a:alphaModFix/>
            <a:lum/>
          </a:blip>
          <a:srcRect/>
          <a:stretch>
            <a:fillRect/>
          </a:stretch>
        </p:blipFill>
        <p:spPr>
          <a:xfrm>
            <a:off x="5965920" y="2185920"/>
            <a:ext cx="2955959" cy="3035520"/>
          </a:xfrm>
          <a:prstGeom prst="rect">
            <a:avLst/>
          </a:prstGeom>
          <a:noFill/>
          <a:ln>
            <a:noFill/>
          </a:ln>
        </p:spPr>
      </p:pic>
      <p:sp>
        <p:nvSpPr>
          <p:cNvPr id="9" name="Freeform 8"/>
          <p:cNvSpPr/>
          <p:nvPr/>
        </p:nvSpPr>
        <p:spPr>
          <a:xfrm>
            <a:off x="533400" y="76200"/>
            <a:ext cx="8343416" cy="92493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buNone/>
              <a:tabLst/>
            </a:pPr>
            <a:r>
              <a:rPr lang="en-US" sz="1600" b="1" dirty="0">
                <a:solidFill>
                  <a:srgbClr val="00B050"/>
                </a:solidFill>
                <a:latin typeface="Palatino Linotype" pitchFamily="18"/>
                <a:ea typeface="DejaVu Sans" pitchFamily="2"/>
                <a:cs typeface="DejaVu Sans" pitchFamily="2"/>
              </a:rPr>
              <a:t>Green</a:t>
            </a:r>
            <a:r>
              <a:rPr lang="en-US" sz="1600" b="1" dirty="0">
                <a:solidFill>
                  <a:schemeClr val="bg1"/>
                </a:solidFill>
                <a:latin typeface="Palatino Linotype" pitchFamily="18"/>
                <a:ea typeface="DejaVu Sans" pitchFamily="2"/>
                <a:cs typeface="DejaVu Sans" pitchFamily="2"/>
              </a:rPr>
              <a:t> </a:t>
            </a:r>
            <a:r>
              <a:rPr lang="en-US" sz="1600" b="1" dirty="0">
                <a:latin typeface="Palatino Linotype" pitchFamily="18"/>
                <a:ea typeface="DejaVu Sans" pitchFamily="2"/>
                <a:cs typeface="DejaVu Sans" pitchFamily="2"/>
              </a:rPr>
              <a:t>Events: </a:t>
            </a:r>
            <a:r>
              <a:rPr lang="en-US" sz="1600" b="1" dirty="0" smtClean="0">
                <a:latin typeface="Palatino Linotype" pitchFamily="18"/>
                <a:ea typeface="DejaVu Sans" pitchFamily="2"/>
                <a:cs typeface="DejaVu Sans" pitchFamily="2"/>
              </a:rPr>
              <a:t>CME </a:t>
            </a:r>
            <a:r>
              <a:rPr lang="en-US" sz="1600" b="1" dirty="0">
                <a:latin typeface="Palatino Linotype" pitchFamily="18"/>
                <a:ea typeface="DejaVu Sans" pitchFamily="2"/>
                <a:cs typeface="DejaVu Sans" pitchFamily="2"/>
              </a:rPr>
              <a:t>– </a:t>
            </a:r>
            <a:r>
              <a:rPr lang="en-US" sz="1600" b="1" dirty="0" smtClean="0">
                <a:latin typeface="Palatino Linotype" pitchFamily="18"/>
                <a:ea typeface="DejaVu Sans" pitchFamily="2"/>
                <a:cs typeface="DejaVu Sans" pitchFamily="2"/>
              </a:rPr>
              <a:t>MC </a:t>
            </a:r>
            <a:r>
              <a:rPr lang="en-US" sz="1600" b="1" dirty="0">
                <a:latin typeface="Palatino Linotype" pitchFamily="18"/>
                <a:ea typeface="DejaVu Sans" pitchFamily="2"/>
                <a:cs typeface="DejaVu Sans" pitchFamily="2"/>
              </a:rPr>
              <a:t>are aligned</a:t>
            </a:r>
            <a:r>
              <a:rPr lang="en-US" sz="1600" b="1" dirty="0" smtClean="0">
                <a:latin typeface="Palatino Linotype" pitchFamily="18"/>
                <a:ea typeface="DejaVu Sans" pitchFamily="2"/>
                <a:cs typeface="DejaVu Sans" pitchFamily="2"/>
              </a:rPr>
              <a:t>; MC-CNL are aligned too, except 3 events</a:t>
            </a:r>
            <a:endParaRPr lang="en-US" sz="1600" b="1" dirty="0">
              <a:latin typeface="Palatino Linotype" pitchFamily="18"/>
              <a:ea typeface="DejaVu Sans" pitchFamily="2"/>
              <a:cs typeface="DejaVu Sans" pitchFamily="2"/>
            </a:endParaRPr>
          </a:p>
          <a:p>
            <a:pPr marL="0" marR="0" lvl="0" indent="0" rtl="0" hangingPunct="0">
              <a:lnSpc>
                <a:spcPct val="100000"/>
              </a:lnSpc>
              <a:buNone/>
              <a:tabLst/>
            </a:pPr>
            <a:r>
              <a:rPr lang="en-US" sz="1600" b="1" dirty="0">
                <a:solidFill>
                  <a:srgbClr val="FF0000"/>
                </a:solidFill>
                <a:latin typeface="Palatino Linotype" pitchFamily="18"/>
                <a:ea typeface="DejaVu Sans" pitchFamily="2"/>
                <a:cs typeface="DejaVu Sans" pitchFamily="2"/>
              </a:rPr>
              <a:t>Red</a:t>
            </a:r>
            <a:r>
              <a:rPr lang="en-US" sz="1600" b="1" dirty="0">
                <a:solidFill>
                  <a:schemeClr val="bg1"/>
                </a:solidFill>
                <a:latin typeface="Palatino Linotype" pitchFamily="18"/>
                <a:ea typeface="DejaVu Sans" pitchFamily="2"/>
                <a:cs typeface="DejaVu Sans" pitchFamily="2"/>
              </a:rPr>
              <a:t> </a:t>
            </a:r>
            <a:r>
              <a:rPr lang="en-US" sz="1600" b="1" dirty="0">
                <a:latin typeface="Palatino Linotype" pitchFamily="18"/>
                <a:ea typeface="DejaVu Sans" pitchFamily="2"/>
                <a:cs typeface="DejaVu Sans" pitchFamily="2"/>
              </a:rPr>
              <a:t>Events: EIT arcade aligned with CME, they both are not aligned with </a:t>
            </a:r>
            <a:r>
              <a:rPr lang="en-US" sz="1600" b="1" dirty="0" smtClean="0">
                <a:latin typeface="Palatino Linotype" pitchFamily="18"/>
                <a:ea typeface="DejaVu Sans" pitchFamily="2"/>
                <a:cs typeface="DejaVu Sans" pitchFamily="2"/>
              </a:rPr>
              <a:t>HCS and MC;</a:t>
            </a:r>
            <a:endParaRPr lang="en-US" sz="1600" b="1" dirty="0">
              <a:latin typeface="Palatino Linotype" pitchFamily="18"/>
              <a:ea typeface="DejaVu Sans" pitchFamily="2"/>
              <a:cs typeface="DejaVu Sans" pitchFamily="2"/>
            </a:endParaRPr>
          </a:p>
          <a:p>
            <a:pPr marL="0" marR="0" lvl="0" indent="0" algn="l" rtl="0" hangingPunct="0">
              <a:lnSpc>
                <a:spcPct val="100000"/>
              </a:lnSpc>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32720" algn="l"/>
                <a:tab pos="10782000" algn="l"/>
              </a:tabLst>
            </a:pPr>
            <a:r>
              <a:rPr lang="en-US" sz="1600" b="1" dirty="0" smtClean="0">
                <a:latin typeface="Palatino Linotype" pitchFamily="18"/>
                <a:ea typeface="DejaVu Sans" pitchFamily="2"/>
                <a:cs typeface="DejaVu Sans" pitchFamily="2"/>
              </a:rPr>
              <a:t>		CME </a:t>
            </a:r>
            <a:r>
              <a:rPr lang="en-US" sz="1600" b="1" dirty="0">
                <a:latin typeface="Palatino Linotype" pitchFamily="18"/>
                <a:ea typeface="DejaVu Sans" pitchFamily="2"/>
                <a:cs typeface="DejaVu Sans" pitchFamily="2"/>
              </a:rPr>
              <a:t>rotates so that at the end </a:t>
            </a:r>
            <a:r>
              <a:rPr lang="en-US" sz="1600" b="1" dirty="0" smtClean="0">
                <a:latin typeface="Palatino Linotype" pitchFamily="18"/>
                <a:ea typeface="DejaVu Sans" pitchFamily="2"/>
                <a:cs typeface="DejaVu Sans" pitchFamily="2"/>
              </a:rPr>
              <a:t>the MC </a:t>
            </a:r>
            <a:r>
              <a:rPr lang="en-US" sz="1600" b="1" dirty="0">
                <a:latin typeface="Palatino Linotype" pitchFamily="18"/>
                <a:ea typeface="DejaVu Sans" pitchFamily="2"/>
                <a:cs typeface="DejaVu Sans" pitchFamily="2"/>
              </a:rPr>
              <a:t>is aligned with </a:t>
            </a:r>
            <a:r>
              <a:rPr lang="en-US" sz="1600" b="1" dirty="0" smtClean="0">
                <a:latin typeface="Palatino Linotype" pitchFamily="18"/>
                <a:ea typeface="DejaVu Sans" pitchFamily="2"/>
                <a:cs typeface="DejaVu Sans" pitchFamily="2"/>
              </a:rPr>
              <a:t>the HCS</a:t>
            </a:r>
            <a:endParaRPr lang="en-US" sz="2000" b="1" dirty="0">
              <a:latin typeface="Palatino Linotype" pitchFamily="18"/>
              <a:ea typeface="DejaVu Sans" pitchFamily="2"/>
              <a:cs typeface="DejaVu Sans" pitchFamily="2"/>
            </a:endParaRPr>
          </a:p>
        </p:txBody>
      </p:sp>
    </p:spTree>
  </p:cSld>
  <p:clrMapOvr>
    <a:masterClrMapping/>
  </p:clrMapOvr>
  <p:transition/>
  <p:timing>
    <p:tnLst>
      <p:par>
        <p:cTn id="1" dur="indefinite" restart="never" fill="hold"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457200" y="-146050"/>
            <a:ext cx="8229600" cy="14351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smtClean="0">
                <a:latin typeface="Palatino Linotype" pitchFamily="18" charset="0"/>
              </a:rPr>
              <a:t>Typical CME Orientation Profiles</a:t>
            </a:r>
          </a:p>
        </p:txBody>
      </p:sp>
      <p:pic>
        <p:nvPicPr>
          <p:cNvPr id="9219" name="Picture 2"/>
          <p:cNvPicPr>
            <a:picLocks noChangeAspect="1" noChangeArrowheads="1"/>
          </p:cNvPicPr>
          <p:nvPr/>
        </p:nvPicPr>
        <p:blipFill>
          <a:blip r:embed="rId3" cstate="print"/>
          <a:srcRect/>
          <a:stretch>
            <a:fillRect/>
          </a:stretch>
        </p:blipFill>
        <p:spPr bwMode="auto">
          <a:xfrm>
            <a:off x="1600200" y="914400"/>
            <a:ext cx="5765800" cy="5765800"/>
          </a:xfrm>
          <a:prstGeom prst="rect">
            <a:avLst/>
          </a:prstGeom>
          <a:noFill/>
          <a:ln w="9525">
            <a:noFill/>
            <a:round/>
            <a:headEnd/>
            <a:tailEnd/>
          </a:ln>
        </p:spPr>
      </p:pic>
      <p:sp>
        <p:nvSpPr>
          <p:cNvPr id="4" name="Date Placeholder 3"/>
          <p:cNvSpPr>
            <a:spLocks noGrp="1"/>
          </p:cNvSpPr>
          <p:nvPr>
            <p:ph type="dt" sz="half" idx="10"/>
          </p:nvPr>
        </p:nvSpPr>
        <p:spPr/>
        <p:txBody>
          <a:bodyPr/>
          <a:lstStyle/>
          <a:p>
            <a:fld id="{D10532A2-E1E8-47CB-906F-4B1CE92F7256}" type="datetime1">
              <a:rPr lang="en-US" smtClean="0"/>
              <a:pPr/>
              <a:t>11/3/2013</a:t>
            </a:fld>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22A42D75-4E73-4515-A216-45C17028D2B6}" type="datetime1">
              <a:rPr lang="en-US" smtClean="0"/>
              <a:pPr/>
              <a:t>11/3/2013</a:t>
            </a:fld>
            <a:endParaRPr lang="en-US"/>
          </a:p>
        </p:txBody>
      </p:sp>
      <p:sp>
        <p:nvSpPr>
          <p:cNvPr id="218115" name="Rectangle 3"/>
          <p:cNvSpPr>
            <a:spLocks noGrp="1" noChangeArrowheads="1"/>
          </p:cNvSpPr>
          <p:nvPr>
            <p:ph type="title"/>
          </p:nvPr>
        </p:nvSpPr>
        <p:spPr>
          <a:xfrm>
            <a:off x="461963" y="0"/>
            <a:ext cx="8220075" cy="1609725"/>
          </a:xfrm>
          <a:noFill/>
          <a:ln/>
        </p:spPr>
        <p:txBody>
          <a:bodyPr/>
          <a:lstStyle/>
          <a:p>
            <a:r>
              <a:rPr lang="en-US" sz="3600"/>
              <a:t>CMEs (and PEA) Orientations versus WSO Neutral Lines</a:t>
            </a:r>
          </a:p>
        </p:txBody>
      </p:sp>
      <p:pic>
        <p:nvPicPr>
          <p:cNvPr id="218117" name="Picture 5" descr="fig2"/>
          <p:cNvPicPr>
            <a:picLocks noChangeAspect="1" noChangeArrowheads="1"/>
          </p:cNvPicPr>
          <p:nvPr/>
        </p:nvPicPr>
        <p:blipFill>
          <a:blip r:embed="rId2" cstate="print"/>
          <a:srcRect/>
          <a:stretch>
            <a:fillRect/>
          </a:stretch>
        </p:blipFill>
        <p:spPr bwMode="auto">
          <a:xfrm>
            <a:off x="938213" y="1543050"/>
            <a:ext cx="7267575" cy="3771900"/>
          </a:xfrm>
          <a:prstGeom prst="rect">
            <a:avLst/>
          </a:prstGeom>
          <a:noFill/>
        </p:spPr>
      </p:pic>
      <p:pic>
        <p:nvPicPr>
          <p:cNvPr id="218118" name="Picture 6" descr="CME_MC_GlobalField_20050513"/>
          <p:cNvPicPr>
            <a:picLocks noChangeAspect="1" noChangeArrowheads="1"/>
          </p:cNvPicPr>
          <p:nvPr/>
        </p:nvPicPr>
        <p:blipFill>
          <a:blip r:embed="rId3" cstate="print"/>
          <a:srcRect t="4778" b="5984"/>
          <a:stretch>
            <a:fillRect/>
          </a:stretch>
        </p:blipFill>
        <p:spPr bwMode="auto">
          <a:xfrm>
            <a:off x="715963" y="1519238"/>
            <a:ext cx="7710487" cy="38227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215CFC8F-A501-4019-8DFD-5A97AAAFFFA1}" type="datetime1">
              <a:rPr lang="en-US" smtClean="0"/>
              <a:pPr/>
              <a:t>11/3/2013</a:t>
            </a:fld>
            <a:endParaRPr lang="en-US"/>
          </a:p>
        </p:txBody>
      </p:sp>
      <p:sp>
        <p:nvSpPr>
          <p:cNvPr id="221186" name="Rectangle 2"/>
          <p:cNvSpPr>
            <a:spLocks noGrp="1" noChangeArrowheads="1"/>
          </p:cNvSpPr>
          <p:nvPr>
            <p:ph type="title"/>
          </p:nvPr>
        </p:nvSpPr>
        <p:spPr>
          <a:xfrm>
            <a:off x="177800" y="0"/>
            <a:ext cx="8509000" cy="1143000"/>
          </a:xfrm>
        </p:spPr>
        <p:txBody>
          <a:bodyPr/>
          <a:lstStyle/>
          <a:p>
            <a:r>
              <a:rPr lang="en-US" sz="4000"/>
              <a:t>Does HCS affect ICMEs?</a:t>
            </a:r>
          </a:p>
        </p:txBody>
      </p:sp>
      <p:sp>
        <p:nvSpPr>
          <p:cNvPr id="221188" name="Text Box 4"/>
          <p:cNvSpPr txBox="1">
            <a:spLocks noChangeArrowheads="1"/>
          </p:cNvSpPr>
          <p:nvPr/>
        </p:nvSpPr>
        <p:spPr bwMode="auto">
          <a:xfrm>
            <a:off x="5616575" y="898525"/>
            <a:ext cx="3306763" cy="5584825"/>
          </a:xfrm>
          <a:prstGeom prst="rect">
            <a:avLst/>
          </a:prstGeom>
          <a:noFill/>
          <a:ln w="9525">
            <a:noFill/>
            <a:miter lim="800000"/>
            <a:headEnd/>
            <a:tailEnd/>
          </a:ln>
          <a:effectLst/>
        </p:spPr>
        <p:txBody>
          <a:bodyPr>
            <a:spAutoFit/>
          </a:bodyPr>
          <a:lstStyle/>
          <a:p>
            <a:pPr algn="l" eaLnBrk="1" hangingPunct="1"/>
            <a:r>
              <a:rPr lang="en-US">
                <a:effectLst>
                  <a:outerShdw blurRad="38100" dist="38100" dir="2700000" algn="tl">
                    <a:srgbClr val="000000"/>
                  </a:outerShdw>
                </a:effectLst>
              </a:rPr>
              <a:t>Coronal field maps calculated for CR2006 with CCMC/PFSS (top and middle) and MAS models (bottom). Panels </a:t>
            </a:r>
            <a:r>
              <a:rPr lang="en-US" i="1">
                <a:effectLst>
                  <a:outerShdw blurRad="38100" dist="38100" dir="2700000" algn="tl">
                    <a:srgbClr val="000000"/>
                  </a:outerShdw>
                </a:effectLst>
              </a:rPr>
              <a:t>a, b </a:t>
            </a:r>
            <a:r>
              <a:rPr lang="en-US">
                <a:effectLst>
                  <a:outerShdw blurRad="38100" dist="38100" dir="2700000" algn="tl">
                    <a:srgbClr val="000000"/>
                  </a:outerShdw>
                </a:effectLst>
              </a:rPr>
              <a:t>and</a:t>
            </a:r>
            <a:r>
              <a:rPr lang="en-US" i="1">
                <a:effectLst>
                  <a:outerShdw blurRad="38100" dist="38100" dir="2700000" algn="tl">
                    <a:srgbClr val="000000"/>
                  </a:outerShdw>
                </a:effectLst>
              </a:rPr>
              <a:t> c</a:t>
            </a:r>
            <a:r>
              <a:rPr lang="en-US">
                <a:effectLst>
                  <a:outerShdw blurRad="38100" dist="38100" dir="2700000" algn="tl">
                    <a:srgbClr val="000000"/>
                  </a:outerShdw>
                </a:effectLst>
              </a:rPr>
              <a:t> show maps for source surface radius of 1.6 R</a:t>
            </a:r>
            <a:r>
              <a:rPr lang="en-US" baseline="-18000">
                <a:effectLst>
                  <a:outerShdw blurRad="38100" dist="38100" dir="2700000" algn="tl">
                    <a:srgbClr val="000000"/>
                  </a:outerShdw>
                </a:effectLst>
                <a:sym typeface="Wingdings 2" pitchFamily="18" charset="2"/>
              </a:rPr>
              <a:t></a:t>
            </a:r>
            <a:r>
              <a:rPr lang="en-US">
                <a:effectLst>
                  <a:outerShdw blurRad="38100" dist="38100" dir="2700000" algn="tl">
                    <a:srgbClr val="000000"/>
                  </a:outerShdw>
                </a:effectLst>
              </a:rPr>
              <a:t>, </a:t>
            </a:r>
            <a:r>
              <a:rPr lang="en-US" i="1">
                <a:effectLst>
                  <a:outerShdw blurRad="38100" dist="38100" dir="2700000" algn="tl">
                    <a:srgbClr val="000000"/>
                  </a:outerShdw>
                </a:effectLst>
              </a:rPr>
              <a:t>d</a:t>
            </a:r>
            <a:r>
              <a:rPr lang="en-US">
                <a:effectLst>
                  <a:outerShdw blurRad="38100" dist="38100" dir="2700000" algn="tl">
                    <a:srgbClr val="000000"/>
                  </a:outerShdw>
                </a:effectLst>
              </a:rPr>
              <a:t> and </a:t>
            </a:r>
            <a:r>
              <a:rPr lang="en-US" i="1">
                <a:effectLst>
                  <a:outerShdw blurRad="38100" dist="38100" dir="2700000" algn="tl">
                    <a:srgbClr val="000000"/>
                  </a:outerShdw>
                </a:effectLst>
              </a:rPr>
              <a:t>e</a:t>
            </a:r>
            <a:r>
              <a:rPr lang="en-US">
                <a:effectLst>
                  <a:outerShdw blurRad="38100" dist="38100" dir="2700000" algn="tl">
                    <a:srgbClr val="000000"/>
                  </a:outerShdw>
                </a:effectLst>
              </a:rPr>
              <a:t> show maps at 2.5 radii, while panel </a:t>
            </a:r>
            <a:r>
              <a:rPr lang="en-US" i="1">
                <a:effectLst>
                  <a:outerShdw blurRad="38100" dist="38100" dir="2700000" algn="tl">
                    <a:srgbClr val="000000"/>
                  </a:outerShdw>
                </a:effectLst>
              </a:rPr>
              <a:t>f</a:t>
            </a:r>
            <a:r>
              <a:rPr lang="en-US">
                <a:effectLst>
                  <a:outerShdw blurRad="38100" dist="38100" dir="2700000" algn="tl">
                    <a:srgbClr val="000000"/>
                  </a:outerShdw>
                </a:effectLst>
              </a:rPr>
              <a:t> shows MAS map at 16.5 radii. The thick black contour is the coronal neutral line. The red oval represents the halo CME on Aug 14, 2003, which was aligned with the coronal neutral line at 1.6R􀁿. Magnetic topology has changed further outward from the solar surface so that the neutral line rotated by approx. 50 deg. </a:t>
            </a:r>
          </a:p>
          <a:p>
            <a:pPr algn="l" eaLnBrk="1" hangingPunct="1"/>
            <a:endParaRPr lang="en-US">
              <a:effectLst>
                <a:outerShdw blurRad="38100" dist="38100" dir="2700000" algn="tl">
                  <a:srgbClr val="000000"/>
                </a:outerShdw>
              </a:effectLst>
            </a:endParaRPr>
          </a:p>
        </p:txBody>
      </p:sp>
      <p:pic>
        <p:nvPicPr>
          <p:cNvPr id="221189" name="Picture 5"/>
          <p:cNvPicPr>
            <a:picLocks noChangeAspect="1" noChangeArrowheads="1"/>
          </p:cNvPicPr>
          <p:nvPr/>
        </p:nvPicPr>
        <p:blipFill>
          <a:blip r:embed="rId2" cstate="print"/>
          <a:srcRect/>
          <a:stretch>
            <a:fillRect/>
          </a:stretch>
        </p:blipFill>
        <p:spPr bwMode="auto">
          <a:xfrm>
            <a:off x="161925" y="900113"/>
            <a:ext cx="5391150" cy="5589587"/>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fld id="{6EAAFDD2-ED67-4741-B978-9479A047A7F9}" type="datetime1">
              <a:rPr lang="en-US" smtClean="0"/>
              <a:pPr/>
              <a:t>11/3/2013</a:t>
            </a:fld>
            <a:endParaRPr lang="en-US"/>
          </a:p>
        </p:txBody>
      </p:sp>
      <p:pic>
        <p:nvPicPr>
          <p:cNvPr id="227344" name="Picture 16" descr="interplanetaryspace"/>
          <p:cNvPicPr>
            <a:picLocks noChangeAspect="1" noChangeArrowheads="1"/>
          </p:cNvPicPr>
          <p:nvPr/>
        </p:nvPicPr>
        <p:blipFill>
          <a:blip r:embed="rId2" cstate="print"/>
          <a:srcRect b="25000"/>
          <a:stretch>
            <a:fillRect/>
          </a:stretch>
        </p:blipFill>
        <p:spPr bwMode="auto">
          <a:xfrm>
            <a:off x="0" y="0"/>
            <a:ext cx="9144000" cy="6858000"/>
          </a:xfrm>
          <a:prstGeom prst="rect">
            <a:avLst/>
          </a:prstGeom>
          <a:noFill/>
        </p:spPr>
      </p:pic>
      <p:sp>
        <p:nvSpPr>
          <p:cNvPr id="227330" name="Rectangle 2"/>
          <p:cNvSpPr>
            <a:spLocks noGrp="1" noChangeArrowheads="1"/>
          </p:cNvSpPr>
          <p:nvPr>
            <p:ph type="title"/>
          </p:nvPr>
        </p:nvSpPr>
        <p:spPr/>
        <p:txBody>
          <a:bodyPr/>
          <a:lstStyle/>
          <a:p>
            <a:r>
              <a:rPr lang="en-US" dirty="0"/>
              <a:t>CME – MC Relationship</a:t>
            </a:r>
          </a:p>
        </p:txBody>
      </p:sp>
      <p:grpSp>
        <p:nvGrpSpPr>
          <p:cNvPr id="2" name="Group 9"/>
          <p:cNvGrpSpPr>
            <a:grpSpLocks/>
          </p:cNvGrpSpPr>
          <p:nvPr/>
        </p:nvGrpSpPr>
        <p:grpSpPr bwMode="auto">
          <a:xfrm rot="10800000">
            <a:off x="5967413" y="2744788"/>
            <a:ext cx="471487" cy="1371600"/>
            <a:chOff x="2063" y="672"/>
            <a:chExt cx="721" cy="1584"/>
          </a:xfrm>
        </p:grpSpPr>
        <p:sp>
          <p:nvSpPr>
            <p:cNvPr id="227338" name="AutoShape 10"/>
            <p:cNvSpPr>
              <a:spLocks noChangeArrowheads="1"/>
            </p:cNvSpPr>
            <p:nvPr/>
          </p:nvSpPr>
          <p:spPr bwMode="auto">
            <a:xfrm rot="16200000">
              <a:off x="2065" y="18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27339" name="AutoShape 11"/>
            <p:cNvSpPr>
              <a:spLocks noChangeArrowheads="1"/>
            </p:cNvSpPr>
            <p:nvPr/>
          </p:nvSpPr>
          <p:spPr bwMode="auto">
            <a:xfrm>
              <a:off x="2064" y="816"/>
              <a:ext cx="720" cy="1296"/>
            </a:xfrm>
            <a:prstGeom prst="can">
              <a:avLst>
                <a:gd name="adj" fmla="val 19858"/>
              </a:avLst>
            </a:prstGeom>
            <a:solidFill>
              <a:srgbClr val="339966"/>
            </a:solidFill>
            <a:ln w="9525">
              <a:solidFill>
                <a:schemeClr val="tx1"/>
              </a:solidFill>
              <a:round/>
              <a:headEnd/>
              <a:tailEnd/>
            </a:ln>
            <a:effectLst/>
          </p:spPr>
          <p:txBody>
            <a:bodyPr wrap="none" anchor="ctr"/>
            <a:lstStyle/>
            <a:p>
              <a:endParaRPr lang="en-US"/>
            </a:p>
          </p:txBody>
        </p:sp>
        <p:sp>
          <p:nvSpPr>
            <p:cNvPr id="227340" name="AutoShape 12"/>
            <p:cNvSpPr>
              <a:spLocks noChangeArrowheads="1"/>
            </p:cNvSpPr>
            <p:nvPr/>
          </p:nvSpPr>
          <p:spPr bwMode="auto">
            <a:xfrm rot="20700000">
              <a:off x="2063" y="1769"/>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27341" name="AutoShape 13"/>
            <p:cNvSpPr>
              <a:spLocks noChangeArrowheads="1"/>
            </p:cNvSpPr>
            <p:nvPr/>
          </p:nvSpPr>
          <p:spPr bwMode="auto">
            <a:xfrm rot="20700000">
              <a:off x="2064" y="1488"/>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27342" name="AutoShape 14"/>
            <p:cNvSpPr>
              <a:spLocks noChangeArrowheads="1"/>
            </p:cNvSpPr>
            <p:nvPr/>
          </p:nvSpPr>
          <p:spPr bwMode="auto">
            <a:xfrm rot="20700000">
              <a:off x="2064" y="1200"/>
              <a:ext cx="720" cy="192"/>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endParaRPr lang="en-US"/>
            </a:p>
          </p:txBody>
        </p:sp>
        <p:sp>
          <p:nvSpPr>
            <p:cNvPr id="227343" name="AutoShape 15"/>
            <p:cNvSpPr>
              <a:spLocks noChangeArrowheads="1"/>
            </p:cNvSpPr>
            <p:nvPr/>
          </p:nvSpPr>
          <p:spPr bwMode="auto">
            <a:xfrm rot="16200000">
              <a:off x="2278" y="720"/>
              <a:ext cx="288" cy="192"/>
            </a:xfrm>
            <a:prstGeom prst="rightArrow">
              <a:avLst>
                <a:gd name="adj1" fmla="val 43759"/>
                <a:gd name="adj2" fmla="val 93229"/>
              </a:avLst>
            </a:prstGeom>
            <a:solidFill>
              <a:srgbClr val="FF0000"/>
            </a:solidFill>
            <a:ln w="9525">
              <a:solidFill>
                <a:schemeClr val="tx1"/>
              </a:solidFill>
              <a:miter lim="800000"/>
              <a:headEnd/>
              <a:tailEnd/>
            </a:ln>
            <a:effectLst/>
          </p:spPr>
          <p:txBody>
            <a:bodyPr wrap="none" anchor="ctr"/>
            <a:lstStyle/>
            <a:p>
              <a:endParaRPr lang="en-US"/>
            </a:p>
          </p:txBody>
        </p:sp>
      </p:grpSp>
      <p:sp>
        <p:nvSpPr>
          <p:cNvPr id="227345" name="Rectangle 17"/>
          <p:cNvSpPr>
            <a:spLocks noChangeArrowheads="1"/>
          </p:cNvSpPr>
          <p:nvPr/>
        </p:nvSpPr>
        <p:spPr bwMode="auto">
          <a:xfrm>
            <a:off x="746125" y="1073150"/>
            <a:ext cx="7778750" cy="5273675"/>
          </a:xfrm>
          <a:prstGeom prst="rect">
            <a:avLst/>
          </a:prstGeom>
          <a:gradFill rotWithShape="1">
            <a:gsLst>
              <a:gs pos="0">
                <a:srgbClr val="993300"/>
              </a:gs>
              <a:gs pos="100000">
                <a:srgbClr val="993300">
                  <a:gamma/>
                  <a:shade val="46275"/>
                  <a:invGamma/>
                </a:srgbClr>
              </a:gs>
            </a:gsLst>
            <a:lin ang="2700000" scaled="1"/>
          </a:gradFill>
          <a:ln w="9525" algn="ctr">
            <a:noFill/>
            <a:miter lim="800000"/>
            <a:headEnd/>
            <a:tailEnd/>
          </a:ln>
          <a:effectLst/>
        </p:spPr>
        <p:txBody>
          <a:bodyPr anchor="ctr">
            <a:spAutoFit/>
          </a:bodyPr>
          <a:lstStyle/>
          <a:p>
            <a:pPr algn="l" eaLnBrk="1" hangingPunct="1"/>
            <a:r>
              <a:rPr lang="en-US" sz="2000" dirty="0">
                <a:effectLst>
                  <a:outerShdw blurRad="38100" dist="38100" dir="2700000" algn="tl">
                    <a:srgbClr val="000000"/>
                  </a:outerShdw>
                </a:effectLst>
              </a:rPr>
              <a:t>Many </a:t>
            </a:r>
            <a:r>
              <a:rPr lang="en-US" sz="2000" dirty="0" err="1">
                <a:effectLst>
                  <a:outerShdw blurRad="38100" dist="38100" dir="2700000" algn="tl">
                    <a:srgbClr val="000000"/>
                  </a:outerShdw>
                </a:effectLst>
              </a:rPr>
              <a:t>ejecta</a:t>
            </a:r>
            <a:r>
              <a:rPr lang="en-US" sz="2000" dirty="0">
                <a:effectLst>
                  <a:outerShdw blurRad="38100" dist="38100" dir="2700000" algn="tl">
                    <a:srgbClr val="000000"/>
                  </a:outerShdw>
                </a:effectLst>
              </a:rPr>
              <a:t> maintain nearly the same orientation and twist as the source regions they are associated with: (Rust &amp; Kumar 1996; </a:t>
            </a:r>
            <a:r>
              <a:rPr lang="en-US" sz="2000" dirty="0" err="1">
                <a:effectLst>
                  <a:outerShdw blurRad="38100" dist="38100" dir="2700000" algn="tl">
                    <a:srgbClr val="000000"/>
                  </a:outerShdw>
                </a:effectLst>
              </a:rPr>
              <a:t>Bothmer</a:t>
            </a:r>
            <a:r>
              <a:rPr lang="en-US" sz="2000" dirty="0">
                <a:effectLst>
                  <a:outerShdw blurRad="38100" dist="38100" dir="2700000" algn="tl">
                    <a:srgbClr val="000000"/>
                  </a:outerShdw>
                </a:effectLst>
              </a:rPr>
              <a:t> &amp; </a:t>
            </a:r>
            <a:r>
              <a:rPr lang="en-US" sz="2000" dirty="0" err="1">
                <a:effectLst>
                  <a:outerShdw blurRad="38100" dist="38100" dir="2700000" algn="tl">
                    <a:srgbClr val="000000"/>
                  </a:outerShdw>
                </a:effectLst>
              </a:rPr>
              <a:t>Schwenn</a:t>
            </a:r>
            <a:r>
              <a:rPr lang="en-US" sz="2000" dirty="0">
                <a:effectLst>
                  <a:outerShdw blurRad="38100" dist="38100" dir="2700000" algn="tl">
                    <a:srgbClr val="000000"/>
                  </a:outerShdw>
                </a:effectLst>
              </a:rPr>
              <a:t> 1998; Zhao &amp; </a:t>
            </a:r>
            <a:r>
              <a:rPr lang="en-US" sz="2000" dirty="0" err="1">
                <a:effectLst>
                  <a:outerShdw blurRad="38100" dist="38100" dir="2700000" algn="tl">
                    <a:srgbClr val="000000"/>
                  </a:outerShdw>
                </a:effectLst>
              </a:rPr>
              <a:t>Hoeksema</a:t>
            </a:r>
            <a:r>
              <a:rPr lang="en-US" sz="2000" dirty="0">
                <a:effectLst>
                  <a:outerShdw blurRad="38100" dist="38100" dir="2700000" algn="tl">
                    <a:srgbClr val="000000"/>
                  </a:outerShdw>
                </a:effectLst>
              </a:rPr>
              <a:t> 1998; McAllister &amp; Martin 2000; </a:t>
            </a:r>
            <a:r>
              <a:rPr lang="en-US" sz="2000" dirty="0" err="1">
                <a:effectLst>
                  <a:outerShdw blurRad="38100" dist="38100" dir="2700000" algn="tl">
                    <a:srgbClr val="000000"/>
                  </a:outerShdw>
                </a:effectLst>
              </a:rPr>
              <a:t>Leamon</a:t>
            </a:r>
            <a:r>
              <a:rPr lang="en-US" sz="2000" dirty="0">
                <a:effectLst>
                  <a:outerShdw blurRad="38100" dist="38100" dir="2700000" algn="tl">
                    <a:srgbClr val="000000"/>
                  </a:outerShdw>
                </a:effectLst>
              </a:rPr>
              <a:t> et al. 2002; </a:t>
            </a:r>
            <a:r>
              <a:rPr lang="en-US" sz="2000" dirty="0" err="1">
                <a:effectLst>
                  <a:outerShdw blurRad="38100" dist="38100" dir="2700000" algn="tl">
                    <a:srgbClr val="000000"/>
                  </a:outerShdw>
                </a:effectLst>
              </a:rPr>
              <a:t>Ruzmaikin</a:t>
            </a:r>
            <a:r>
              <a:rPr lang="en-US" sz="2000" dirty="0">
                <a:effectLst>
                  <a:outerShdw blurRad="38100" dist="38100" dir="2700000" algn="tl">
                    <a:srgbClr val="000000"/>
                  </a:outerShdw>
                </a:effectLst>
              </a:rPr>
              <a:t> et al. 2003; Rust et al. 2005; Yurchyshyn et al., 2001, 2005, 2006; </a:t>
            </a:r>
            <a:r>
              <a:rPr lang="en-US" sz="2000" dirty="0" err="1">
                <a:effectLst>
                  <a:outerShdw blurRad="38100" dist="38100" dir="2700000" algn="tl">
                    <a:srgbClr val="000000"/>
                  </a:outerShdw>
                </a:effectLst>
              </a:rPr>
              <a:t>Qiu</a:t>
            </a:r>
            <a:r>
              <a:rPr lang="en-US" sz="2000" dirty="0">
                <a:effectLst>
                  <a:outerShdw blurRad="38100" dist="38100" dir="2700000" algn="tl">
                    <a:srgbClr val="000000"/>
                  </a:outerShdw>
                </a:effectLst>
              </a:rPr>
              <a:t> et al. 2007). </a:t>
            </a:r>
          </a:p>
          <a:p>
            <a:pPr algn="l" eaLnBrk="1" hangingPunct="1"/>
            <a:endParaRPr lang="en-US" sz="2000" dirty="0">
              <a:effectLst>
                <a:outerShdw blurRad="38100" dist="38100" dir="2700000" algn="tl">
                  <a:srgbClr val="000000"/>
                </a:outerShdw>
              </a:effectLst>
            </a:endParaRPr>
          </a:p>
          <a:p>
            <a:pPr algn="l" eaLnBrk="1" hangingPunct="1"/>
            <a:r>
              <a:rPr lang="en-US" sz="2000" dirty="0">
                <a:effectLst>
                  <a:outerShdw blurRad="38100" dist="38100" dir="2700000" algn="tl">
                    <a:srgbClr val="000000"/>
                  </a:outerShdw>
                </a:effectLst>
              </a:rPr>
              <a:t>Some, however, may substantially evolve as they expand out into </a:t>
            </a:r>
            <a:r>
              <a:rPr lang="en-US" sz="2000" dirty="0" err="1">
                <a:effectLst>
                  <a:outerShdw blurRad="38100" dist="38100" dir="2700000" algn="tl">
                    <a:srgbClr val="000000"/>
                  </a:outerShdw>
                </a:effectLst>
              </a:rPr>
              <a:t>heliosphere</a:t>
            </a:r>
            <a:r>
              <a:rPr lang="en-US" sz="2000" dirty="0">
                <a:effectLst>
                  <a:outerShdw blurRad="38100" dist="38100" dir="2700000" algn="tl">
                    <a:srgbClr val="000000"/>
                  </a:outerShdw>
                </a:effectLst>
              </a:rPr>
              <a:t> and interact with </a:t>
            </a:r>
            <a:r>
              <a:rPr lang="en-US" sz="2000" dirty="0" err="1">
                <a:effectLst>
                  <a:outerShdw blurRad="38100" dist="38100" dir="2700000" algn="tl">
                    <a:srgbClr val="000000"/>
                  </a:outerShdw>
                </a:effectLst>
              </a:rPr>
              <a:t>heliospheric</a:t>
            </a:r>
            <a:r>
              <a:rPr lang="en-US" sz="2000" dirty="0">
                <a:effectLst>
                  <a:outerShdw blurRad="38100" dist="38100" dir="2700000" algn="tl">
                    <a:srgbClr val="000000"/>
                  </a:outerShdw>
                </a:effectLst>
              </a:rPr>
              <a:t> and solar wind magnetic fields:</a:t>
            </a:r>
          </a:p>
          <a:p>
            <a:pPr algn="l" eaLnBrk="1" hangingPunct="1">
              <a:buFontTx/>
              <a:buChar char="•"/>
            </a:pPr>
            <a:r>
              <a:rPr lang="en-US" sz="2000" dirty="0">
                <a:effectLst>
                  <a:outerShdw blurRad="38100" dist="38100" dir="2700000" algn="tl">
                    <a:srgbClr val="000000"/>
                  </a:outerShdw>
                </a:effectLst>
              </a:rPr>
              <a:t>magnetic field connectivity may change (Gibson &amp; Fan 2006; </a:t>
            </a:r>
            <a:r>
              <a:rPr lang="en-US" sz="2000" dirty="0" smtClean="0">
                <a:effectLst>
                  <a:outerShdw blurRad="38100" dist="38100" dir="2700000" algn="tl">
                    <a:srgbClr val="000000"/>
                  </a:outerShdw>
                </a:effectLst>
              </a:rPr>
              <a:t>	Lynch </a:t>
            </a:r>
            <a:r>
              <a:rPr lang="en-US" sz="2000" dirty="0">
                <a:effectLst>
                  <a:outerShdw blurRad="38100" dist="38100" dir="2700000" algn="tl">
                    <a:srgbClr val="000000"/>
                  </a:outerShdw>
                </a:effectLst>
              </a:rPr>
              <a:t>et al. 2008);</a:t>
            </a:r>
          </a:p>
          <a:p>
            <a:pPr algn="l" eaLnBrk="1" hangingPunct="1">
              <a:buFontTx/>
              <a:buChar char="•"/>
            </a:pPr>
            <a:r>
              <a:rPr lang="en-US" sz="2000" dirty="0">
                <a:effectLst>
                  <a:outerShdw blurRad="38100" dist="38100" dir="2700000" algn="tl">
                    <a:srgbClr val="000000"/>
                  </a:outerShdw>
                </a:effectLst>
              </a:rPr>
              <a:t> erupted fields may rotate (Green et al. 2007; Lynch et al. 2008)</a:t>
            </a:r>
          </a:p>
          <a:p>
            <a:pPr algn="l" eaLnBrk="1" hangingPunct="1">
              <a:buFontTx/>
              <a:buChar char="•"/>
            </a:pPr>
            <a:r>
              <a:rPr lang="en-US" sz="2000" dirty="0">
                <a:effectLst>
                  <a:outerShdw blurRad="38100" dist="38100" dir="2700000" algn="tl">
                    <a:srgbClr val="000000"/>
                  </a:outerShdw>
                </a:effectLst>
              </a:rPr>
              <a:t> interaction with coronal fields and ambient solar wind (Schmidt </a:t>
            </a:r>
            <a:r>
              <a:rPr lang="en-US" sz="2000" dirty="0" smtClean="0">
                <a:effectLst>
                  <a:outerShdw blurRad="38100" dist="38100" dir="2700000" algn="tl">
                    <a:srgbClr val="000000"/>
                  </a:outerShdw>
                </a:effectLst>
              </a:rPr>
              <a:t>	&amp; </a:t>
            </a:r>
            <a:r>
              <a:rPr lang="en-US" sz="2000" dirty="0">
                <a:effectLst>
                  <a:outerShdw blurRad="38100" dist="38100" dir="2700000" algn="tl">
                    <a:srgbClr val="000000"/>
                  </a:outerShdw>
                </a:effectLst>
              </a:rPr>
              <a:t>Cargill 2003; Liu &amp; Hayashi 2006),</a:t>
            </a:r>
          </a:p>
          <a:p>
            <a:pPr algn="l" eaLnBrk="1" hangingPunct="1"/>
            <a:endParaRPr lang="en-US" sz="2000" dirty="0">
              <a:effectLst>
                <a:outerShdw blurRad="38100" dist="38100" dir="2700000" algn="tl">
                  <a:srgbClr val="000000"/>
                </a:outerShdw>
              </a:effectLst>
            </a:endParaRPr>
          </a:p>
          <a:p>
            <a:pPr algn="l" eaLnBrk="1" hangingPunct="1"/>
            <a:r>
              <a:rPr lang="en-US" sz="2000" dirty="0">
                <a:effectLst>
                  <a:outerShdw blurRad="38100" dist="38100" dir="2700000" algn="tl">
                    <a:srgbClr val="000000"/>
                  </a:outerShdw>
                </a:effectLst>
              </a:rPr>
              <a:t>Therefore, the footprint of the associated photospheric fields may weaken and/or disappear altogether.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457200" y="-146050"/>
            <a:ext cx="8229600" cy="984250"/>
          </a:xfrm>
        </p:spPr>
        <p:txBody>
          <a:bodyPr/>
          <a:lstStyle/>
          <a:p>
            <a:pPr eaLnBrk="1" hangingPunct="1">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smtClean="0">
                <a:latin typeface="Palatino Linotype" pitchFamily="18" charset="0"/>
              </a:rPr>
              <a:t>CME Orientation Profile by Lynch et al. 2010, JGR</a:t>
            </a:r>
          </a:p>
        </p:txBody>
      </p:sp>
      <p:pic>
        <p:nvPicPr>
          <p:cNvPr id="4" name="Picture 3" descr="lynch_f9.png"/>
          <p:cNvPicPr>
            <a:picLocks noChangeAspect="1"/>
          </p:cNvPicPr>
          <p:nvPr/>
        </p:nvPicPr>
        <p:blipFill>
          <a:blip r:embed="rId3" cstate="print"/>
          <a:srcRect t="6667" r="-270"/>
          <a:stretch>
            <a:fillRect/>
          </a:stretch>
        </p:blipFill>
        <p:spPr>
          <a:xfrm>
            <a:off x="3962400" y="533400"/>
            <a:ext cx="4443186" cy="6019800"/>
          </a:xfrm>
          <a:prstGeom prst="rect">
            <a:avLst/>
          </a:prstGeom>
        </p:spPr>
      </p:pic>
      <p:pic>
        <p:nvPicPr>
          <p:cNvPr id="5" name="Picture 4" descr="lynch_f8.png"/>
          <p:cNvPicPr>
            <a:picLocks noChangeAspect="1"/>
          </p:cNvPicPr>
          <p:nvPr/>
        </p:nvPicPr>
        <p:blipFill>
          <a:blip r:embed="rId4" cstate="print"/>
          <a:stretch>
            <a:fillRect/>
          </a:stretch>
        </p:blipFill>
        <p:spPr>
          <a:xfrm>
            <a:off x="152400" y="1600200"/>
            <a:ext cx="3711091" cy="2831108"/>
          </a:xfrm>
          <a:prstGeom prst="rect">
            <a:avLst/>
          </a:prstGeom>
        </p:spPr>
      </p:pic>
      <p:sp>
        <p:nvSpPr>
          <p:cNvPr id="6" name="Date Placeholder 5"/>
          <p:cNvSpPr>
            <a:spLocks noGrp="1"/>
          </p:cNvSpPr>
          <p:nvPr>
            <p:ph type="dt" sz="half" idx="10"/>
          </p:nvPr>
        </p:nvSpPr>
        <p:spPr/>
        <p:txBody>
          <a:bodyPr/>
          <a:lstStyle/>
          <a:p>
            <a:fld id="{9F7D2CC1-88BD-44CA-9A88-A320DB04CBFA}" type="datetime1">
              <a:rPr lang="en-US" smtClean="0"/>
              <a:pPr/>
              <a:t>11/3/2013</a:t>
            </a:fld>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7200" y="1295400"/>
            <a:ext cx="8229600" cy="3886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no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Sans" pitchFamily="2"/>
              <a:cs typeface="DejaVu Sans" pitchFamily="2"/>
            </a:endParaRPr>
          </a:p>
        </p:txBody>
      </p:sp>
      <p:sp>
        <p:nvSpPr>
          <p:cNvPr id="11266" name="Rectangle 2"/>
          <p:cNvSpPr>
            <a:spLocks noGrp="1" noChangeArrowheads="1"/>
          </p:cNvSpPr>
          <p:nvPr>
            <p:ph type="title"/>
          </p:nvPr>
        </p:nvSpPr>
        <p:spPr>
          <a:xfrm>
            <a:off x="685800" y="152400"/>
            <a:ext cx="7772400" cy="762000"/>
          </a:xfrm>
        </p:spPr>
        <p:txBody>
          <a:bodyPr/>
          <a:lstStyle/>
          <a:p>
            <a:pPr eaLnBrk="1" hangingPunct="1">
              <a:buNone/>
            </a:pPr>
            <a:r>
              <a:rPr lang="en-US" sz="3400" dirty="0" smtClean="0">
                <a:latin typeface="Palatino Linotype" pitchFamily="18" charset="0"/>
              </a:rPr>
              <a:t>CME Rotation Rate</a:t>
            </a:r>
          </a:p>
        </p:txBody>
      </p:sp>
      <p:sp>
        <p:nvSpPr>
          <p:cNvPr id="11267" name="Rectangle 5"/>
          <p:cNvSpPr>
            <a:spLocks noChangeArrowheads="1"/>
          </p:cNvSpPr>
          <p:nvPr/>
        </p:nvSpPr>
        <p:spPr bwMode="auto">
          <a:xfrm>
            <a:off x="1143000" y="762000"/>
            <a:ext cx="6781800" cy="581025"/>
          </a:xfrm>
          <a:prstGeom prst="rect">
            <a:avLst/>
          </a:prstGeom>
          <a:noFill/>
          <a:ln w="9525">
            <a:noFill/>
            <a:miter lim="800000"/>
            <a:headEnd/>
            <a:tailEnd/>
          </a:ln>
        </p:spPr>
        <p:txBody>
          <a:bodyPr wrap="square" anchor="ctr">
            <a:spAutoFit/>
          </a:bodyPr>
          <a:lstStyle/>
          <a:p>
            <a:pPr algn="just" eaLnBrk="1" hangingPunct="1"/>
            <a:r>
              <a:rPr lang="en-US" sz="1600" dirty="0">
                <a:latin typeface="Palatino Linotype" pitchFamily="18" charset="0"/>
              </a:rPr>
              <a:t>Rotation rate, which indicates how fast (deg/h) CME structures rotate </a:t>
            </a:r>
            <a:endParaRPr lang="en-US" sz="1600" dirty="0" smtClean="0">
              <a:latin typeface="Palatino Linotype" pitchFamily="18" charset="0"/>
            </a:endParaRPr>
          </a:p>
          <a:p>
            <a:pPr algn="just" eaLnBrk="1" hangingPunct="1"/>
            <a:r>
              <a:rPr lang="en-US" sz="1600" dirty="0" smtClean="0">
                <a:latin typeface="Palatino Linotype" pitchFamily="18" charset="0"/>
              </a:rPr>
              <a:t>toward </a:t>
            </a:r>
            <a:r>
              <a:rPr lang="en-US" sz="1600" dirty="0">
                <a:latin typeface="Palatino Linotype" pitchFamily="18" charset="0"/>
              </a:rPr>
              <a:t>to (negative rate) or away from (positive rate) the solar equator</a:t>
            </a:r>
            <a:r>
              <a:rPr lang="en-US" sz="1600" dirty="0"/>
              <a:t>. </a:t>
            </a:r>
          </a:p>
        </p:txBody>
      </p:sp>
      <p:sp>
        <p:nvSpPr>
          <p:cNvPr id="11268" name="Rectangle 6"/>
          <p:cNvSpPr>
            <a:spLocks noChangeArrowheads="1"/>
          </p:cNvSpPr>
          <p:nvPr/>
        </p:nvSpPr>
        <p:spPr bwMode="auto">
          <a:xfrm>
            <a:off x="228600" y="5181600"/>
            <a:ext cx="8534400" cy="1069975"/>
          </a:xfrm>
          <a:prstGeom prst="rect">
            <a:avLst/>
          </a:prstGeom>
          <a:noFill/>
          <a:ln w="9525">
            <a:noFill/>
            <a:miter lim="800000"/>
            <a:headEnd/>
            <a:tailEnd/>
          </a:ln>
        </p:spPr>
        <p:txBody>
          <a:bodyPr wrap="square">
            <a:spAutoFit/>
          </a:bodyPr>
          <a:lstStyle/>
          <a:p>
            <a:pPr algn="just" eaLnBrk="1" hangingPunct="1"/>
            <a:r>
              <a:rPr lang="en-US" sz="1600" dirty="0">
                <a:effectLst>
                  <a:outerShdw blurRad="38100" dist="38100" dir="2700000" algn="tl">
                    <a:srgbClr val="000000">
                      <a:alpha val="43137"/>
                    </a:srgbClr>
                  </a:outerShdw>
                </a:effectLst>
                <a:latin typeface="Palatino Linotype" pitchFamily="18" charset="0"/>
              </a:rPr>
              <a:t>Rotation rate for all events (left) and full halos (right). Distributions are centered near x=-3.0 deg/hour. There are about 60% of events (61 out of 100 for all and 19 out of 32 for full halos) with negative rotation rate, which may indicate that CMEs more often, than not, tend to rotate toward the solar equator.</a:t>
            </a:r>
          </a:p>
        </p:txBody>
      </p:sp>
      <p:pic>
        <p:nvPicPr>
          <p:cNvPr id="11270" name="Picture 3" descr="fig7"/>
          <p:cNvPicPr>
            <a:picLocks noChangeAspect="1" noChangeArrowheads="1"/>
          </p:cNvPicPr>
          <p:nvPr/>
        </p:nvPicPr>
        <p:blipFill>
          <a:blip r:embed="rId2" cstate="print"/>
          <a:srcRect/>
          <a:stretch>
            <a:fillRect/>
          </a:stretch>
        </p:blipFill>
        <p:spPr bwMode="auto">
          <a:xfrm>
            <a:off x="152400" y="1524000"/>
            <a:ext cx="4233995" cy="3699366"/>
          </a:xfrm>
          <a:prstGeom prst="rect">
            <a:avLst/>
          </a:prstGeom>
          <a:noFill/>
          <a:ln w="9525">
            <a:noFill/>
            <a:miter lim="800000"/>
            <a:headEnd/>
            <a:tailEnd/>
          </a:ln>
        </p:spPr>
      </p:pic>
      <p:pic>
        <p:nvPicPr>
          <p:cNvPr id="11271" name="Picture 4" descr="fig8"/>
          <p:cNvPicPr>
            <a:picLocks noChangeAspect="1" noChangeArrowheads="1"/>
          </p:cNvPicPr>
          <p:nvPr/>
        </p:nvPicPr>
        <p:blipFill>
          <a:blip r:embed="rId3" cstate="print"/>
          <a:srcRect/>
          <a:stretch>
            <a:fillRect/>
          </a:stretch>
        </p:blipFill>
        <p:spPr bwMode="auto">
          <a:xfrm>
            <a:off x="4267200" y="1524000"/>
            <a:ext cx="4151927" cy="3708427"/>
          </a:xfrm>
          <a:prstGeom prst="rect">
            <a:avLst/>
          </a:prstGeom>
          <a:noFill/>
          <a:ln w="9525">
            <a:noFill/>
            <a:miter lim="800000"/>
            <a:headEnd/>
            <a:tailEnd/>
          </a:ln>
        </p:spPr>
      </p:pic>
      <p:sp>
        <p:nvSpPr>
          <p:cNvPr id="11272" name="Text Box 7"/>
          <p:cNvSpPr txBox="1">
            <a:spLocks noChangeArrowheads="1"/>
          </p:cNvSpPr>
          <p:nvPr/>
        </p:nvSpPr>
        <p:spPr bwMode="auto">
          <a:xfrm>
            <a:off x="-685800" y="1295400"/>
            <a:ext cx="9829800" cy="369332"/>
          </a:xfrm>
          <a:prstGeom prst="rect">
            <a:avLst/>
          </a:prstGeom>
          <a:noFill/>
          <a:ln w="9525">
            <a:noFill/>
            <a:miter lim="800000"/>
            <a:headEnd/>
            <a:tailEnd/>
          </a:ln>
        </p:spPr>
        <p:txBody>
          <a:bodyPr>
            <a:spAutoFit/>
          </a:bodyPr>
          <a:lstStyle/>
          <a:p>
            <a:pPr algn="ctr"/>
            <a:r>
              <a:rPr lang="en-US" sz="1800" dirty="0">
                <a:solidFill>
                  <a:schemeClr val="bg2"/>
                </a:solidFill>
              </a:rPr>
              <a:t>Average Neg. rate -9 deg/h; Average Pos. rate 4 deg/h</a:t>
            </a:r>
          </a:p>
        </p:txBody>
      </p:sp>
      <p:sp>
        <p:nvSpPr>
          <p:cNvPr id="9" name="Date Placeholder 8"/>
          <p:cNvSpPr>
            <a:spLocks noGrp="1"/>
          </p:cNvSpPr>
          <p:nvPr>
            <p:ph type="dt" sz="half" idx="10"/>
          </p:nvPr>
        </p:nvSpPr>
        <p:spPr/>
        <p:txBody>
          <a:bodyPr/>
          <a:lstStyle/>
          <a:p>
            <a:fld id="{041F0B42-C875-4AB7-82EE-E938AE9A519E}" type="datetime1">
              <a:rPr lang="en-US" smtClean="0"/>
              <a:pPr/>
              <a:t>11/3/2013</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457200"/>
            <a:ext cx="8228160" cy="1434600"/>
          </a:xfrm>
        </p:spPr>
        <p:txBody>
          <a:bodyPr/>
          <a:lstStyle/>
          <a:p>
            <a:pPr algn="ctr" eaLnBrk="1" hangingPunct="1">
              <a:buNone/>
            </a:pPr>
            <a:r>
              <a:rPr lang="en-US" dirty="0" smtClean="0"/>
              <a:t>CME Rotation and Twist of </a:t>
            </a:r>
            <a:br>
              <a:rPr lang="en-US" dirty="0" smtClean="0"/>
            </a:br>
            <a:r>
              <a:rPr lang="en-US" dirty="0" smtClean="0"/>
              <a:t>the Source Regions</a:t>
            </a:r>
          </a:p>
        </p:txBody>
      </p:sp>
      <p:sp>
        <p:nvSpPr>
          <p:cNvPr id="13315" name="Content Placeholder 2"/>
          <p:cNvSpPr>
            <a:spLocks noGrp="1"/>
          </p:cNvSpPr>
          <p:nvPr>
            <p:ph idx="1"/>
          </p:nvPr>
        </p:nvSpPr>
        <p:spPr>
          <a:xfrm>
            <a:off x="457200" y="2057400"/>
            <a:ext cx="8228160" cy="3581400"/>
          </a:xfrm>
        </p:spPr>
        <p:txBody>
          <a:bodyPr/>
          <a:lstStyle/>
          <a:p>
            <a:pPr>
              <a:buClr>
                <a:schemeClr val="accent6">
                  <a:lumMod val="75000"/>
                </a:schemeClr>
              </a:buClr>
              <a:buFont typeface="Arial" pitchFamily="34" charset="0"/>
              <a:buChar char="•"/>
            </a:pPr>
            <a:r>
              <a:rPr lang="en-US" sz="2400" dirty="0" smtClean="0">
                <a:effectLst>
                  <a:outerShdw blurRad="38100" dist="38100" dir="2700000" algn="tl">
                    <a:srgbClr val="000000">
                      <a:alpha val="43137"/>
                    </a:srgbClr>
                  </a:outerShdw>
                </a:effectLst>
              </a:rPr>
              <a:t>Analyzed 60 events</a:t>
            </a:r>
          </a:p>
          <a:p>
            <a:pPr>
              <a:buClr>
                <a:schemeClr val="accent6">
                  <a:lumMod val="75000"/>
                </a:schemeClr>
              </a:buClr>
              <a:buFont typeface="Arial" pitchFamily="34" charset="0"/>
              <a:buChar char="•"/>
            </a:pPr>
            <a:r>
              <a:rPr lang="en-US" sz="2400" dirty="0" smtClean="0">
                <a:effectLst>
                  <a:outerShdw blurRad="38100" dist="38100" dir="2700000" algn="tl">
                    <a:srgbClr val="000000">
                      <a:alpha val="43137"/>
                    </a:srgbClr>
                  </a:outerShdw>
                </a:effectLst>
              </a:rPr>
              <a:t>About 60% of CMEs have negative rotation rate</a:t>
            </a:r>
          </a:p>
          <a:p>
            <a:pPr>
              <a:buClr>
                <a:schemeClr val="accent6">
                  <a:lumMod val="75000"/>
                </a:schemeClr>
              </a:buClr>
              <a:buFont typeface="Arial" pitchFamily="34" charset="0"/>
              <a:buChar char="•"/>
            </a:pPr>
            <a:r>
              <a:rPr lang="en-US" sz="2400" dirty="0" smtClean="0">
                <a:effectLst>
                  <a:outerShdw blurRad="38100" dist="38100" dir="2700000" algn="tl">
                    <a:srgbClr val="000000">
                      <a:alpha val="43137"/>
                    </a:srgbClr>
                  </a:outerShdw>
                </a:effectLst>
              </a:rPr>
              <a:t>Overwhelming majority of the CMEs rotating toward equator were associated with Z shaped (reverse S, negative </a:t>
            </a:r>
            <a:r>
              <a:rPr lang="en-US" sz="2400" dirty="0" err="1" smtClean="0">
                <a:effectLst>
                  <a:outerShdw blurRad="38100" dist="38100" dir="2700000" algn="tl">
                    <a:srgbClr val="000000">
                      <a:alpha val="43137"/>
                    </a:srgbClr>
                  </a:outerShdw>
                </a:effectLst>
              </a:rPr>
              <a:t>helicity</a:t>
            </a:r>
            <a:r>
              <a:rPr lang="en-US" sz="2400" dirty="0" smtClean="0">
                <a:effectLst>
                  <a:outerShdw blurRad="38100" dist="38100" dir="2700000" algn="tl">
                    <a:srgbClr val="000000">
                      <a:alpha val="43137"/>
                    </a:srgbClr>
                  </a:outerShdw>
                </a:effectLst>
              </a:rPr>
              <a:t>) structures in North hemisphere</a:t>
            </a:r>
          </a:p>
          <a:p>
            <a:pPr>
              <a:buClr>
                <a:schemeClr val="accent6">
                  <a:lumMod val="75000"/>
                </a:schemeClr>
              </a:buClr>
              <a:buFont typeface="Arial" pitchFamily="34" charset="0"/>
              <a:buChar char="•"/>
            </a:pPr>
            <a:r>
              <a:rPr lang="en-US" sz="2400" dirty="0" smtClean="0">
                <a:effectLst>
                  <a:outerShdw blurRad="38100" dist="38100" dir="2700000" algn="tl">
                    <a:srgbClr val="000000">
                      <a:alpha val="43137"/>
                    </a:srgbClr>
                  </a:outerShdw>
                </a:effectLst>
              </a:rPr>
              <a:t>Overwhelming majority of the CMEs rotating toward equator were associated with S shaped structures (positive </a:t>
            </a:r>
            <a:r>
              <a:rPr lang="en-US" sz="2400" dirty="0" err="1" smtClean="0">
                <a:effectLst>
                  <a:outerShdw blurRad="38100" dist="38100" dir="2700000" algn="tl">
                    <a:srgbClr val="000000">
                      <a:alpha val="43137"/>
                    </a:srgbClr>
                  </a:outerShdw>
                </a:effectLst>
              </a:rPr>
              <a:t>helicity</a:t>
            </a:r>
            <a:r>
              <a:rPr lang="en-US" sz="2400" dirty="0" smtClean="0">
                <a:effectLst>
                  <a:outerShdw blurRad="38100" dist="38100" dir="2700000" algn="tl">
                    <a:srgbClr val="000000">
                      <a:alpha val="43137"/>
                    </a:srgbClr>
                  </a:outerShdw>
                </a:effectLst>
              </a:rPr>
              <a:t>) in South hemisphere</a:t>
            </a:r>
            <a:endParaRPr lang="en-US" sz="2800" dirty="0" smtClean="0">
              <a:effectLst>
                <a:outerShdw blurRad="38100" dist="38100" dir="2700000" algn="tl">
                  <a:srgbClr val="000000">
                    <a:alpha val="43137"/>
                  </a:srgbClr>
                </a:outerShdw>
              </a:effectLst>
            </a:endParaRPr>
          </a:p>
          <a:p>
            <a:pPr eaLnBrk="1" hangingPunct="1"/>
            <a:endParaRPr lang="en-US" dirty="0" smtClean="0"/>
          </a:p>
        </p:txBody>
      </p:sp>
      <p:sp>
        <p:nvSpPr>
          <p:cNvPr id="4" name="Date Placeholder 3"/>
          <p:cNvSpPr>
            <a:spLocks noGrp="1"/>
          </p:cNvSpPr>
          <p:nvPr>
            <p:ph type="dt" sz="half" idx="10"/>
          </p:nvPr>
        </p:nvSpPr>
        <p:spPr/>
        <p:txBody>
          <a:bodyPr/>
          <a:lstStyle/>
          <a:p>
            <a:fld id="{CA1A7E6D-0780-4F3D-BC39-788DC6AF120C}" type="datetime1">
              <a:rPr lang="en-US" smtClean="0"/>
              <a:pPr/>
              <a:t>11/3/2013</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080"/>
            <a:ext cx="8228160" cy="984720"/>
          </a:xfrm>
        </p:spPr>
        <p:txBody>
          <a:bodyPr/>
          <a:lstStyle/>
          <a:p>
            <a:pPr>
              <a:buNone/>
            </a:pPr>
            <a:r>
              <a:rPr lang="en-US" dirty="0" smtClean="0"/>
              <a:t>Conclusions</a:t>
            </a:r>
            <a:endParaRPr lang="en-US" dirty="0"/>
          </a:p>
        </p:txBody>
      </p:sp>
      <p:sp>
        <p:nvSpPr>
          <p:cNvPr id="3" name="Content Placeholder 2"/>
          <p:cNvSpPr>
            <a:spLocks noGrp="1"/>
          </p:cNvSpPr>
          <p:nvPr>
            <p:ph idx="1"/>
          </p:nvPr>
        </p:nvSpPr>
        <p:spPr>
          <a:xfrm>
            <a:off x="304800" y="1219200"/>
            <a:ext cx="8610600" cy="5029200"/>
          </a:xfrm>
        </p:spPr>
        <p:txBody>
          <a:bodyPr/>
          <a:lstStyle/>
          <a:p>
            <a:pPr>
              <a:buClr>
                <a:schemeClr val="accent6">
                  <a:lumMod val="75000"/>
                </a:schemeClr>
              </a:buClr>
            </a:pPr>
            <a:r>
              <a:rPr lang="en-US" sz="2000" dirty="0" smtClean="0">
                <a:effectLst>
                  <a:outerShdw blurRad="38100" dist="38100" dir="2700000" algn="tl">
                    <a:srgbClr val="000000">
                      <a:alpha val="43137"/>
                    </a:srgbClr>
                  </a:outerShdw>
                </a:effectLst>
              </a:rPr>
              <a:t>CMEs seems to rotate as they propagate toward the Earth. They show preference to rotate toward the equator</a:t>
            </a:r>
          </a:p>
          <a:p>
            <a:pPr>
              <a:buClr>
                <a:schemeClr val="accent6">
                  <a:lumMod val="75000"/>
                </a:schemeClr>
              </a:buClr>
            </a:pPr>
            <a:endParaRPr lang="en-US" sz="2000" dirty="0" smtClean="0">
              <a:effectLst>
                <a:outerShdw blurRad="38100" dist="38100" dir="2700000" algn="tl">
                  <a:srgbClr val="000000">
                    <a:alpha val="43137"/>
                  </a:srgbClr>
                </a:outerShdw>
              </a:effectLst>
            </a:endParaRPr>
          </a:p>
          <a:p>
            <a:pPr>
              <a:buClr>
                <a:schemeClr val="accent6">
                  <a:lumMod val="75000"/>
                </a:schemeClr>
              </a:buClr>
            </a:pPr>
            <a:r>
              <a:rPr lang="en-US" sz="2000" dirty="0" smtClean="0">
                <a:effectLst>
                  <a:outerShdw blurRad="38100" dist="38100" dir="2700000" algn="tl">
                    <a:srgbClr val="000000">
                      <a:alpha val="43137"/>
                    </a:srgbClr>
                  </a:outerShdw>
                </a:effectLst>
              </a:rPr>
              <a:t>Rotation occurs between 6-30 Solar Radii, way higher than the helical kink instability predicts</a:t>
            </a:r>
          </a:p>
          <a:p>
            <a:pPr>
              <a:buClr>
                <a:schemeClr val="accent6">
                  <a:lumMod val="75000"/>
                </a:schemeClr>
              </a:buClr>
            </a:pPr>
            <a:endParaRPr lang="en-US" sz="2000" dirty="0" smtClean="0">
              <a:effectLst>
                <a:outerShdw blurRad="38100" dist="38100" dir="2700000" algn="tl">
                  <a:srgbClr val="000000">
                    <a:alpha val="43137"/>
                  </a:srgbClr>
                </a:outerShdw>
              </a:effectLst>
            </a:endParaRPr>
          </a:p>
          <a:p>
            <a:pPr>
              <a:buClr>
                <a:schemeClr val="accent6">
                  <a:lumMod val="75000"/>
                </a:schemeClr>
              </a:buClr>
            </a:pPr>
            <a:r>
              <a:rPr lang="en-US" sz="2000" dirty="0" smtClean="0">
                <a:effectLst>
                  <a:outerShdw blurRad="38100" dist="38100" dir="2700000" algn="tl">
                    <a:srgbClr val="000000">
                      <a:alpha val="43137"/>
                    </a:srgbClr>
                  </a:outerShdw>
                </a:effectLst>
              </a:rPr>
              <a:t>Possible </a:t>
            </a:r>
            <a:r>
              <a:rPr lang="en-US" sz="2000" dirty="0" err="1" smtClean="0">
                <a:effectLst>
                  <a:outerShdw blurRad="38100" dist="38100" dir="2700000" algn="tl">
                    <a:srgbClr val="000000">
                      <a:alpha val="43137"/>
                    </a:srgbClr>
                  </a:outerShdw>
                </a:effectLst>
              </a:rPr>
              <a:t>nechanisms</a:t>
            </a:r>
            <a:r>
              <a:rPr lang="en-US" sz="2000" dirty="0" smtClean="0">
                <a:effectLst>
                  <a:outerShdw blurRad="38100" dist="38100" dir="2700000" algn="tl">
                    <a:srgbClr val="000000">
                      <a:alpha val="43137"/>
                    </a:srgbClr>
                  </a:outerShdw>
                </a:effectLst>
              </a:rPr>
              <a:t>: kink instability; </a:t>
            </a:r>
            <a:r>
              <a:rPr lang="en-US" sz="2000" dirty="0" err="1" smtClean="0">
                <a:effectLst>
                  <a:outerShdw blurRad="38100" dist="38100" dir="2700000" algn="tl">
                    <a:srgbClr val="000000">
                      <a:alpha val="43137"/>
                    </a:srgbClr>
                  </a:outerShdw>
                </a:effectLst>
              </a:rPr>
              <a:t>JxB</a:t>
            </a:r>
            <a:r>
              <a:rPr lang="en-US" sz="2000" dirty="0" smtClean="0">
                <a:effectLst>
                  <a:outerShdw blurRad="38100" dist="38100" dir="2700000" algn="tl">
                    <a:srgbClr val="000000">
                      <a:alpha val="43137"/>
                    </a:srgbClr>
                  </a:outerShdw>
                </a:effectLst>
              </a:rPr>
              <a:t> force; </a:t>
            </a:r>
            <a:r>
              <a:rPr lang="en-US" sz="2000" dirty="0" err="1" smtClean="0">
                <a:effectLst>
                  <a:outerShdw blurRad="38100" dist="38100" dir="2700000" algn="tl">
                    <a:srgbClr val="000000">
                      <a:alpha val="43137"/>
                    </a:srgbClr>
                  </a:outerShdw>
                </a:effectLst>
              </a:rPr>
              <a:t>reconn</a:t>
            </a:r>
            <a:r>
              <a:rPr lang="en-US" sz="2000" dirty="0" smtClean="0">
                <a:effectLst>
                  <a:outerShdw blurRad="38100" dist="38100" dir="2700000" algn="tl">
                    <a:srgbClr val="000000">
                      <a:alpha val="43137"/>
                    </a:srgbClr>
                  </a:outerShdw>
                </a:effectLst>
              </a:rPr>
              <a:t>. w/ ambient field -&gt; </a:t>
            </a:r>
            <a:r>
              <a:rPr lang="en-US" sz="2000" dirty="0" err="1" smtClean="0">
                <a:effectLst>
                  <a:outerShdw blurRad="38100" dist="38100" dir="2700000" algn="tl">
                    <a:srgbClr val="000000">
                      <a:alpha val="43137"/>
                    </a:srgbClr>
                  </a:outerShdw>
                </a:effectLst>
              </a:rPr>
              <a:t>footpoint</a:t>
            </a:r>
            <a:r>
              <a:rPr lang="en-US" sz="2000" dirty="0" smtClean="0">
                <a:effectLst>
                  <a:outerShdw blurRad="38100" dist="38100" dir="2700000" algn="tl">
                    <a:srgbClr val="000000">
                      <a:alpha val="43137"/>
                    </a:srgbClr>
                  </a:outerShdw>
                </a:effectLst>
              </a:rPr>
              <a:t> position change; influence of large-scale HMF, which deflects CMEs toward the equator and rotate them at the same time; drag</a:t>
            </a:r>
          </a:p>
          <a:p>
            <a:pPr>
              <a:buClr>
                <a:schemeClr val="accent6">
                  <a:lumMod val="75000"/>
                </a:schemeClr>
              </a:buClr>
            </a:pPr>
            <a:endParaRPr lang="en-US" sz="2000" dirty="0" smtClean="0">
              <a:effectLst>
                <a:outerShdw blurRad="38100" dist="38100" dir="2700000" algn="tl">
                  <a:srgbClr val="000000">
                    <a:alpha val="43137"/>
                  </a:srgbClr>
                </a:outerShdw>
              </a:effectLst>
            </a:endParaRPr>
          </a:p>
          <a:p>
            <a:pPr>
              <a:buClr>
                <a:schemeClr val="accent6">
                  <a:lumMod val="75000"/>
                </a:schemeClr>
              </a:buClr>
            </a:pPr>
            <a:r>
              <a:rPr lang="en-US" sz="2000" dirty="0" smtClean="0">
                <a:effectLst>
                  <a:outerShdw blurRad="38100" dist="38100" dir="2700000" algn="tl">
                    <a:srgbClr val="000000">
                      <a:alpha val="43137"/>
                    </a:srgbClr>
                  </a:outerShdw>
                </a:effectLst>
              </a:rPr>
              <a:t>Need more knowledge, confirmations. Theoretical models of interaction between </a:t>
            </a:r>
            <a:r>
              <a:rPr lang="en-US" sz="2000" dirty="0" err="1" smtClean="0">
                <a:effectLst>
                  <a:outerShdw blurRad="38100" dist="38100" dir="2700000" algn="tl">
                    <a:srgbClr val="000000">
                      <a:alpha val="43137"/>
                    </a:srgbClr>
                  </a:outerShdw>
                </a:effectLst>
              </a:rPr>
              <a:t>heliospheric</a:t>
            </a:r>
            <a:r>
              <a:rPr lang="en-US" sz="2000" dirty="0" smtClean="0">
                <a:effectLst>
                  <a:outerShdw blurRad="38100" dist="38100" dir="2700000" algn="tl">
                    <a:srgbClr val="000000">
                      <a:alpha val="43137"/>
                    </a:srgbClr>
                  </a:outerShdw>
                </a:effectLst>
              </a:rPr>
              <a:t> magnetic fields and large-scale magnetic loops tied to the solar surface would be very helpful</a:t>
            </a:r>
            <a:endParaRPr lang="en-US" sz="2400" dirty="0">
              <a:effectLst>
                <a:outerShdw blurRad="38100" dist="38100" dir="2700000" algn="tl">
                  <a:srgbClr val="000000">
                    <a:alpha val="43137"/>
                  </a:srgbClr>
                </a:outerShdw>
              </a:effectLst>
            </a:endParaRPr>
          </a:p>
        </p:txBody>
      </p:sp>
      <p:sp>
        <p:nvSpPr>
          <p:cNvPr id="4" name="Date Placeholder 3"/>
          <p:cNvSpPr>
            <a:spLocks noGrp="1"/>
          </p:cNvSpPr>
          <p:nvPr>
            <p:ph type="dt" sz="half" idx="10"/>
          </p:nvPr>
        </p:nvSpPr>
        <p:spPr/>
        <p:txBody>
          <a:bodyPr/>
          <a:lstStyle/>
          <a:p>
            <a:pPr lvl="0"/>
            <a:fld id="{4ACE9165-D458-41D9-B3EC-A97AF55A26B0}" type="datetime1">
              <a:rPr lang="en-US" smtClean="0"/>
              <a:pPr lvl="0"/>
              <a:t>11/3/2013</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D94D1-78D2-4B6F-B42A-05E98AC94880}" type="datetime1">
              <a:rPr lang="en-US" smtClean="0"/>
              <a:pPr/>
              <a:t>11/3/2013</a:t>
            </a:fld>
            <a:endParaRPr lang="en-US"/>
          </a:p>
        </p:txBody>
      </p:sp>
      <p:pic>
        <p:nvPicPr>
          <p:cNvPr id="4" name="Earth_impacting_CME_HIA.wmv">
            <a:hlinkClick r:id="" action="ppaction://media"/>
          </p:cNvPr>
          <p:cNvPicPr>
            <a:picLocks noRot="1" noChangeAspect="1"/>
          </p:cNvPicPr>
          <p:nvPr>
            <a:videoFile r:link="rId1"/>
          </p:nvPr>
        </p:nvPicPr>
        <p:blipFill>
          <a:blip r:embed="rId3" cstate="print"/>
          <a:stretch>
            <a:fillRect/>
          </a:stretch>
        </p:blipFill>
        <p:spPr>
          <a:xfrm>
            <a:off x="1143000" y="685800"/>
            <a:ext cx="68580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fld id="{FCDE9DF4-7EC7-4489-A2AB-24D80A51AC19}" type="datetime1">
              <a:rPr lang="en-US" smtClean="0"/>
              <a:pPr/>
              <a:t>11/3/2013</a:t>
            </a:fld>
            <a:endParaRPr lang="en-US"/>
          </a:p>
        </p:txBody>
      </p:sp>
      <p:pic>
        <p:nvPicPr>
          <p:cNvPr id="261122" name="Picture 2" descr="Lin-Forbes_cartoon"/>
          <p:cNvPicPr>
            <a:picLocks noChangeAspect="1" noChangeArrowheads="1"/>
          </p:cNvPicPr>
          <p:nvPr/>
        </p:nvPicPr>
        <p:blipFill>
          <a:blip r:embed="rId2" cstate="print"/>
          <a:srcRect b="46213"/>
          <a:stretch>
            <a:fillRect/>
          </a:stretch>
        </p:blipFill>
        <p:spPr bwMode="auto">
          <a:xfrm>
            <a:off x="455613" y="215900"/>
            <a:ext cx="4116387" cy="3009900"/>
          </a:xfrm>
          <a:prstGeom prst="rect">
            <a:avLst/>
          </a:prstGeom>
          <a:noFill/>
        </p:spPr>
      </p:pic>
      <p:sp>
        <p:nvSpPr>
          <p:cNvPr id="261123" name="Rectangle 3"/>
          <p:cNvSpPr>
            <a:spLocks noChangeArrowheads="1"/>
          </p:cNvSpPr>
          <p:nvPr/>
        </p:nvSpPr>
        <p:spPr bwMode="auto">
          <a:xfrm>
            <a:off x="771525" y="192088"/>
            <a:ext cx="3800475" cy="304800"/>
          </a:xfrm>
          <a:prstGeom prst="rect">
            <a:avLst/>
          </a:prstGeom>
          <a:noFill/>
          <a:ln w="9525">
            <a:noFill/>
            <a:miter lim="800000"/>
            <a:headEnd/>
            <a:tailEnd/>
          </a:ln>
          <a:effectLst/>
        </p:spPr>
        <p:txBody>
          <a:bodyPr anchor="ctr">
            <a:spAutoFit/>
          </a:bodyPr>
          <a:lstStyle/>
          <a:p>
            <a:pPr algn="l" eaLnBrk="1" hangingPunct="1"/>
            <a:r>
              <a:rPr lang="en-US" sz="1400" i="1">
                <a:solidFill>
                  <a:schemeClr val="bg2"/>
                </a:solidFill>
                <a:effectLst>
                  <a:outerShdw blurRad="38100" dist="38100" dir="2700000" algn="tl">
                    <a:srgbClr val="000000"/>
                  </a:outerShdw>
                </a:effectLst>
                <a:latin typeface="Arial" charset="0"/>
              </a:rPr>
              <a:t>Lin &amp; Forbes, 2002, JGR 105, 2375</a:t>
            </a:r>
          </a:p>
        </p:txBody>
      </p:sp>
      <p:pic>
        <p:nvPicPr>
          <p:cNvPr id="261124" name="Picture 4" descr="Smith_cartoon"/>
          <p:cNvPicPr>
            <a:picLocks noChangeAspect="1" noChangeArrowheads="1"/>
          </p:cNvPicPr>
          <p:nvPr/>
        </p:nvPicPr>
        <p:blipFill>
          <a:blip r:embed="rId3" cstate="print"/>
          <a:srcRect/>
          <a:stretch>
            <a:fillRect/>
          </a:stretch>
        </p:blipFill>
        <p:spPr bwMode="auto">
          <a:xfrm>
            <a:off x="4741863" y="3262313"/>
            <a:ext cx="4059237" cy="3244850"/>
          </a:xfrm>
          <a:prstGeom prst="rect">
            <a:avLst/>
          </a:prstGeom>
          <a:noFill/>
          <a:effectLst/>
        </p:spPr>
      </p:pic>
      <p:sp useBgFill="1">
        <p:nvSpPr>
          <p:cNvPr id="261125" name="Text Box 5"/>
          <p:cNvSpPr txBox="1">
            <a:spLocks noChangeArrowheads="1"/>
          </p:cNvSpPr>
          <p:nvPr/>
        </p:nvSpPr>
        <p:spPr bwMode="auto">
          <a:xfrm>
            <a:off x="4737100" y="3260725"/>
            <a:ext cx="4076700" cy="304800"/>
          </a:xfrm>
          <a:prstGeom prst="rect">
            <a:avLst/>
          </a:prstGeom>
          <a:ln w="9525">
            <a:noFill/>
            <a:miter lim="800000"/>
            <a:headEnd/>
            <a:tailEnd/>
          </a:ln>
          <a:effectLst/>
        </p:spPr>
        <p:txBody>
          <a:bodyPr>
            <a:spAutoFit/>
          </a:bodyPr>
          <a:lstStyle/>
          <a:p>
            <a:pPr algn="l"/>
            <a:r>
              <a:rPr lang="en-US" sz="1400" i="1">
                <a:effectLst>
                  <a:outerShdw blurRad="38100" dist="38100" dir="2700000" algn="tl">
                    <a:srgbClr val="000000"/>
                  </a:outerShdw>
                </a:effectLst>
                <a:latin typeface="Arial" charset="0"/>
              </a:rPr>
              <a:t>Gallagher, Smith: Hudson’s Cartoon Archive</a:t>
            </a:r>
          </a:p>
        </p:txBody>
      </p:sp>
      <p:sp>
        <p:nvSpPr>
          <p:cNvPr id="261126" name="Text Box 6"/>
          <p:cNvSpPr txBox="1">
            <a:spLocks noChangeArrowheads="1"/>
          </p:cNvSpPr>
          <p:nvPr/>
        </p:nvSpPr>
        <p:spPr bwMode="auto">
          <a:xfrm>
            <a:off x="3579813" y="671513"/>
            <a:ext cx="992187" cy="304800"/>
          </a:xfrm>
          <a:prstGeom prst="rect">
            <a:avLst/>
          </a:prstGeom>
          <a:noFill/>
          <a:ln w="9525">
            <a:noFill/>
            <a:miter lim="800000"/>
            <a:headEnd/>
            <a:tailEnd/>
          </a:ln>
          <a:effectLst/>
        </p:spPr>
        <p:txBody>
          <a:bodyPr wrap="none">
            <a:spAutoFit/>
          </a:bodyPr>
          <a:lstStyle/>
          <a:p>
            <a:pPr algn="l"/>
            <a:r>
              <a:rPr lang="en-US" sz="1400">
                <a:solidFill>
                  <a:schemeClr val="bg1"/>
                </a:solidFill>
                <a:effectLst>
                  <a:outerShdw blurRad="38100" dist="38100" dir="2700000" algn="tl">
                    <a:srgbClr val="000000"/>
                  </a:outerShdw>
                </a:effectLst>
                <a:latin typeface="Arial" charset="0"/>
              </a:rPr>
              <a:t>Flux Rope</a:t>
            </a:r>
          </a:p>
        </p:txBody>
      </p:sp>
      <p:sp>
        <p:nvSpPr>
          <p:cNvPr id="261127" name="Line 7"/>
          <p:cNvSpPr>
            <a:spLocks noChangeShapeType="1"/>
          </p:cNvSpPr>
          <p:nvPr/>
        </p:nvSpPr>
        <p:spPr bwMode="auto">
          <a:xfrm flipH="1">
            <a:off x="2552700" y="981075"/>
            <a:ext cx="1409700" cy="431800"/>
          </a:xfrm>
          <a:prstGeom prst="line">
            <a:avLst/>
          </a:prstGeom>
          <a:noFill/>
          <a:ln w="9525">
            <a:solidFill>
              <a:schemeClr val="bg2"/>
            </a:solidFill>
            <a:round/>
            <a:headEnd/>
            <a:tailEnd type="triangle" w="med" len="med"/>
          </a:ln>
          <a:effectLst/>
        </p:spPr>
        <p:txBody>
          <a:bodyPr>
            <a:spAutoFit/>
          </a:bodyPr>
          <a:lstStyle/>
          <a:p>
            <a:endParaRPr lang="en-US"/>
          </a:p>
        </p:txBody>
      </p:sp>
      <p:sp>
        <p:nvSpPr>
          <p:cNvPr id="261128" name="Rectangle 8"/>
          <p:cNvSpPr>
            <a:spLocks noGrp="1" noChangeArrowheads="1"/>
          </p:cNvSpPr>
          <p:nvPr>
            <p:ph type="title"/>
          </p:nvPr>
        </p:nvSpPr>
        <p:spPr>
          <a:xfrm>
            <a:off x="0" y="203200"/>
            <a:ext cx="685800" cy="977900"/>
          </a:xfrm>
        </p:spPr>
        <p:txBody>
          <a:bodyPr/>
          <a:lstStyle/>
          <a:p>
            <a:endParaRPr lang="en-US" dirty="0"/>
          </a:p>
        </p:txBody>
      </p:sp>
      <p:pic>
        <p:nvPicPr>
          <p:cNvPr id="261129" name="Picture 9" descr="LASCO_LOOP_CME"/>
          <p:cNvPicPr>
            <a:picLocks noChangeAspect="1" noChangeArrowheads="1"/>
          </p:cNvPicPr>
          <p:nvPr/>
        </p:nvPicPr>
        <p:blipFill>
          <a:blip r:embed="rId4" cstate="print"/>
          <a:srcRect t="16801" b="8723"/>
          <a:stretch>
            <a:fillRect/>
          </a:stretch>
        </p:blipFill>
        <p:spPr bwMode="auto">
          <a:xfrm>
            <a:off x="476250" y="3587750"/>
            <a:ext cx="4095750" cy="2927350"/>
          </a:xfrm>
          <a:prstGeom prst="rect">
            <a:avLst/>
          </a:prstGeom>
          <a:noFill/>
        </p:spPr>
      </p:pic>
      <p:sp>
        <p:nvSpPr>
          <p:cNvPr id="261130" name="Text Box 10"/>
          <p:cNvSpPr txBox="1">
            <a:spLocks noChangeArrowheads="1"/>
          </p:cNvSpPr>
          <p:nvPr/>
        </p:nvSpPr>
        <p:spPr bwMode="auto">
          <a:xfrm>
            <a:off x="4749800" y="341313"/>
            <a:ext cx="4113213" cy="2838450"/>
          </a:xfrm>
          <a:prstGeom prst="rect">
            <a:avLst/>
          </a:prstGeom>
          <a:noFill/>
          <a:ln w="9525" algn="ctr">
            <a:noFill/>
            <a:miter lim="800000"/>
            <a:headEnd/>
            <a:tailEnd/>
          </a:ln>
          <a:effectLst/>
        </p:spPr>
        <p:txBody>
          <a:bodyPr>
            <a:spAutoFit/>
          </a:bodyPr>
          <a:lstStyle/>
          <a:p>
            <a:pPr algn="just"/>
            <a:r>
              <a:rPr lang="en-US">
                <a:effectLst>
                  <a:outerShdw blurRad="38100" dist="38100" dir="2700000" algn="tl">
                    <a:srgbClr val="000000"/>
                  </a:outerShdw>
                </a:effectLst>
              </a:rPr>
              <a:t>CME models predict that the structure of erupted fields can be represented by a flux rope.</a:t>
            </a:r>
          </a:p>
          <a:p>
            <a:pPr algn="just"/>
            <a:r>
              <a:rPr lang="en-US">
                <a:effectLst>
                  <a:outerShdw blurRad="38100" dist="38100" dir="2700000" algn="tl">
                    <a:srgbClr val="000000"/>
                  </a:outerShdw>
                </a:effectLst>
              </a:rPr>
              <a:t>	CMEs often exhibit a 3 part structure which is interpreted as an expanding magnetic flux rope (Chen 1996; Low 2001). Flux rope features are not uncommon in CMEs (Li et al., 2001; Manoharan et al., 2001; Krall 2006).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fld id="{3974C5C2-5608-4741-93FB-70321C8BD285}" type="datetime1">
              <a:rPr lang="en-US" smtClean="0"/>
              <a:pPr/>
              <a:t>11/3/2013</a:t>
            </a:fld>
            <a:endParaRPr lang="en-US"/>
          </a:p>
        </p:txBody>
      </p:sp>
      <p:sp>
        <p:nvSpPr>
          <p:cNvPr id="144387" name="Rectangle 3"/>
          <p:cNvSpPr>
            <a:spLocks noChangeArrowheads="1"/>
          </p:cNvSpPr>
          <p:nvPr/>
        </p:nvSpPr>
        <p:spPr bwMode="auto">
          <a:xfrm>
            <a:off x="0" y="0"/>
            <a:ext cx="9144000" cy="1254125"/>
          </a:xfrm>
          <a:prstGeom prst="rect">
            <a:avLst/>
          </a:prstGeom>
          <a:noFill/>
          <a:ln w="9525">
            <a:noFill/>
            <a:miter lim="800000"/>
            <a:headEnd/>
            <a:tailEnd/>
          </a:ln>
          <a:effectLst/>
        </p:spPr>
        <p:txBody>
          <a:bodyPr anchor="ctr"/>
          <a:lstStyle/>
          <a:p>
            <a:pPr eaLnBrk="1" hangingPunct="1"/>
            <a:r>
              <a:rPr lang="en-US" sz="3600" b="1" dirty="0">
                <a:solidFill>
                  <a:schemeClr val="tx2"/>
                </a:solidFill>
                <a:effectLst>
                  <a:outerShdw blurRad="38100" dist="38100" dir="2700000" algn="tl">
                    <a:srgbClr val="000000"/>
                  </a:outerShdw>
                </a:effectLst>
                <a:latin typeface="Palatino Linotype" pitchFamily="18" charset="0"/>
              </a:rPr>
              <a:t>KSO Ha Filament and LASCO CME</a:t>
            </a:r>
          </a:p>
        </p:txBody>
      </p:sp>
      <p:pic>
        <p:nvPicPr>
          <p:cNvPr id="144390" name="Picture 6" descr="jiong2"/>
          <p:cNvPicPr>
            <a:picLocks noChangeAspect="1" noChangeArrowheads="1"/>
          </p:cNvPicPr>
          <p:nvPr/>
        </p:nvPicPr>
        <p:blipFill>
          <a:blip r:embed="rId2" cstate="print"/>
          <a:srcRect b="46353"/>
          <a:stretch>
            <a:fillRect/>
          </a:stretch>
        </p:blipFill>
        <p:spPr bwMode="auto">
          <a:xfrm>
            <a:off x="990600" y="933450"/>
            <a:ext cx="7499350" cy="4337050"/>
          </a:xfrm>
          <a:prstGeom prst="rect">
            <a:avLst/>
          </a:prstGeom>
          <a:noFill/>
          <a:ln w="9525">
            <a:noFill/>
            <a:miter lim="800000"/>
            <a:headEnd/>
            <a:tailEnd/>
          </a:ln>
        </p:spPr>
      </p:pic>
      <p:sp>
        <p:nvSpPr>
          <p:cNvPr id="144386" name="Rectangle 2"/>
          <p:cNvSpPr>
            <a:spLocks noChangeArrowheads="1"/>
          </p:cNvSpPr>
          <p:nvPr/>
        </p:nvSpPr>
        <p:spPr bwMode="auto">
          <a:xfrm>
            <a:off x="1336675" y="4897438"/>
            <a:ext cx="2676525" cy="304800"/>
          </a:xfrm>
          <a:prstGeom prst="rect">
            <a:avLst/>
          </a:prstGeom>
          <a:noFill/>
          <a:ln w="9525">
            <a:noFill/>
            <a:miter lim="800000"/>
            <a:headEnd/>
            <a:tailEnd/>
          </a:ln>
          <a:effectLst/>
        </p:spPr>
        <p:txBody>
          <a:bodyPr wrap="none" anchor="ctr">
            <a:spAutoFit/>
          </a:bodyPr>
          <a:lstStyle/>
          <a:p>
            <a:pPr algn="l" eaLnBrk="1" hangingPunct="1"/>
            <a:r>
              <a:rPr lang="en-US" sz="1400" i="1">
                <a:solidFill>
                  <a:schemeClr val="bg2"/>
                </a:solidFill>
                <a:effectLst>
                  <a:outerShdw blurRad="38100" dist="38100" dir="2700000" algn="tl">
                    <a:srgbClr val="000000"/>
                  </a:outerShdw>
                </a:effectLst>
              </a:rPr>
              <a:t>Qiu et al. 2004, ApJ, 604, 900   </a:t>
            </a:r>
          </a:p>
        </p:txBody>
      </p:sp>
      <p:sp>
        <p:nvSpPr>
          <p:cNvPr id="144391" name="Text Box 7"/>
          <p:cNvSpPr txBox="1">
            <a:spLocks noChangeArrowheads="1"/>
          </p:cNvSpPr>
          <p:nvPr/>
        </p:nvSpPr>
        <p:spPr bwMode="auto">
          <a:xfrm>
            <a:off x="1762125" y="3870325"/>
            <a:ext cx="2303463" cy="336550"/>
          </a:xfrm>
          <a:prstGeom prst="rect">
            <a:avLst/>
          </a:prstGeom>
          <a:noFill/>
          <a:ln w="9525">
            <a:noFill/>
            <a:miter lim="800000"/>
            <a:headEnd/>
            <a:tailEnd/>
          </a:ln>
          <a:effectLst/>
        </p:spPr>
        <p:txBody>
          <a:bodyPr wrap="none">
            <a:spAutoFit/>
          </a:bodyPr>
          <a:lstStyle/>
          <a:p>
            <a:pPr algn="l"/>
            <a:r>
              <a:rPr lang="en-US" sz="1600">
                <a:solidFill>
                  <a:schemeClr val="accent1"/>
                </a:solidFill>
                <a:effectLst>
                  <a:outerShdw blurRad="38100" dist="38100" dir="2700000" algn="tl">
                    <a:srgbClr val="000000"/>
                  </a:outerShdw>
                </a:effectLst>
              </a:rPr>
              <a:t>Halpha Filament Height</a:t>
            </a:r>
          </a:p>
        </p:txBody>
      </p:sp>
      <p:sp>
        <p:nvSpPr>
          <p:cNvPr id="144392" name="Text Box 8"/>
          <p:cNvSpPr txBox="1">
            <a:spLocks noChangeArrowheads="1"/>
          </p:cNvSpPr>
          <p:nvPr/>
        </p:nvSpPr>
        <p:spPr bwMode="auto">
          <a:xfrm>
            <a:off x="4572000" y="1308100"/>
            <a:ext cx="2022475" cy="336550"/>
          </a:xfrm>
          <a:prstGeom prst="rect">
            <a:avLst/>
          </a:prstGeom>
          <a:noFill/>
          <a:ln w="9525">
            <a:noFill/>
            <a:miter lim="800000"/>
            <a:headEnd/>
            <a:tailEnd/>
          </a:ln>
          <a:effectLst/>
        </p:spPr>
        <p:txBody>
          <a:bodyPr wrap="none">
            <a:spAutoFit/>
          </a:bodyPr>
          <a:lstStyle/>
          <a:p>
            <a:pPr algn="l"/>
            <a:r>
              <a:rPr lang="en-US" sz="1600">
                <a:solidFill>
                  <a:srgbClr val="0000FF"/>
                </a:solidFill>
                <a:effectLst>
                  <a:outerShdw blurRad="38100" dist="38100" dir="2700000" algn="tl">
                    <a:srgbClr val="000000"/>
                  </a:outerShdw>
                </a:effectLst>
              </a:rPr>
              <a:t>LASCO CME Height</a:t>
            </a:r>
          </a:p>
        </p:txBody>
      </p:sp>
      <p:sp>
        <p:nvSpPr>
          <p:cNvPr id="144393" name="Freeform 9"/>
          <p:cNvSpPr>
            <a:spLocks/>
          </p:cNvSpPr>
          <p:nvPr/>
        </p:nvSpPr>
        <p:spPr bwMode="auto">
          <a:xfrm>
            <a:off x="1857375" y="2849563"/>
            <a:ext cx="1952625" cy="1052512"/>
          </a:xfrm>
          <a:custGeom>
            <a:avLst/>
            <a:gdLst/>
            <a:ahLst/>
            <a:cxnLst>
              <a:cxn ang="0">
                <a:pos x="0" y="663"/>
              </a:cxn>
              <a:cxn ang="0">
                <a:pos x="348" y="581"/>
              </a:cxn>
              <a:cxn ang="0">
                <a:pos x="525" y="539"/>
              </a:cxn>
              <a:cxn ang="0">
                <a:pos x="696" y="524"/>
              </a:cxn>
              <a:cxn ang="0">
                <a:pos x="870" y="350"/>
              </a:cxn>
              <a:cxn ang="0">
                <a:pos x="1047" y="119"/>
              </a:cxn>
              <a:cxn ang="0">
                <a:pos x="1230" y="0"/>
              </a:cxn>
            </a:cxnLst>
            <a:rect l="0" t="0" r="r" b="b"/>
            <a:pathLst>
              <a:path w="1230" h="663">
                <a:moveTo>
                  <a:pt x="0" y="663"/>
                </a:moveTo>
                <a:lnTo>
                  <a:pt x="348" y="581"/>
                </a:lnTo>
                <a:lnTo>
                  <a:pt x="525" y="539"/>
                </a:lnTo>
                <a:lnTo>
                  <a:pt x="696" y="524"/>
                </a:lnTo>
                <a:lnTo>
                  <a:pt x="870" y="350"/>
                </a:lnTo>
                <a:lnTo>
                  <a:pt x="1047" y="119"/>
                </a:lnTo>
                <a:lnTo>
                  <a:pt x="1230" y="0"/>
                </a:lnTo>
              </a:path>
            </a:pathLst>
          </a:custGeom>
          <a:noFill/>
          <a:ln w="25400" cap="flat" cmpd="sng">
            <a:solidFill>
              <a:srgbClr val="FF0000"/>
            </a:solidFill>
            <a:prstDash val="solid"/>
            <a:round/>
            <a:headEnd type="none" w="med" len="med"/>
            <a:tailEnd type="none" w="med" len="med"/>
          </a:ln>
          <a:effectLst/>
        </p:spPr>
        <p:txBody>
          <a:bodyPr wrap="none">
            <a:spAutoFit/>
          </a:bodyPr>
          <a:lstStyle/>
          <a:p>
            <a:endParaRPr lang="en-US"/>
          </a:p>
        </p:txBody>
      </p:sp>
      <p:sp>
        <p:nvSpPr>
          <p:cNvPr id="144394" name="Freeform 10"/>
          <p:cNvSpPr>
            <a:spLocks/>
          </p:cNvSpPr>
          <p:nvPr/>
        </p:nvSpPr>
        <p:spPr bwMode="auto">
          <a:xfrm>
            <a:off x="1866900" y="1743075"/>
            <a:ext cx="1928813" cy="1687513"/>
          </a:xfrm>
          <a:custGeom>
            <a:avLst/>
            <a:gdLst/>
            <a:ahLst/>
            <a:cxnLst>
              <a:cxn ang="0">
                <a:pos x="0" y="1063"/>
              </a:cxn>
              <a:cxn ang="0">
                <a:pos x="165" y="834"/>
              </a:cxn>
              <a:cxn ang="0">
                <a:pos x="345" y="804"/>
              </a:cxn>
              <a:cxn ang="0">
                <a:pos x="519" y="612"/>
              </a:cxn>
              <a:cxn ang="0">
                <a:pos x="690" y="321"/>
              </a:cxn>
              <a:cxn ang="0">
                <a:pos x="867" y="144"/>
              </a:cxn>
              <a:cxn ang="0">
                <a:pos x="1041" y="45"/>
              </a:cxn>
              <a:cxn ang="0">
                <a:pos x="1215" y="0"/>
              </a:cxn>
            </a:cxnLst>
            <a:rect l="0" t="0" r="r" b="b"/>
            <a:pathLst>
              <a:path w="1215" h="1063">
                <a:moveTo>
                  <a:pt x="0" y="1063"/>
                </a:moveTo>
                <a:lnTo>
                  <a:pt x="165" y="834"/>
                </a:lnTo>
                <a:lnTo>
                  <a:pt x="345" y="804"/>
                </a:lnTo>
                <a:lnTo>
                  <a:pt x="519" y="612"/>
                </a:lnTo>
                <a:lnTo>
                  <a:pt x="690" y="321"/>
                </a:lnTo>
                <a:lnTo>
                  <a:pt x="867" y="144"/>
                </a:lnTo>
                <a:lnTo>
                  <a:pt x="1041" y="45"/>
                </a:lnTo>
                <a:lnTo>
                  <a:pt x="1215" y="0"/>
                </a:lnTo>
              </a:path>
            </a:pathLst>
          </a:custGeom>
          <a:noFill/>
          <a:ln w="25400" cap="rnd" cmpd="sng">
            <a:solidFill>
              <a:srgbClr val="FF0000"/>
            </a:solidFill>
            <a:prstDash val="sysDot"/>
            <a:round/>
            <a:headEnd type="none" w="med" len="med"/>
            <a:tailEnd type="none" w="med" len="med"/>
          </a:ln>
          <a:effectLst/>
        </p:spPr>
        <p:txBody>
          <a:bodyPr wrap="none">
            <a:spAutoFit/>
          </a:bodyPr>
          <a:lstStyle/>
          <a:p>
            <a:endParaRPr lang="en-US"/>
          </a:p>
        </p:txBody>
      </p:sp>
      <p:sp>
        <p:nvSpPr>
          <p:cNvPr id="144395" name="Freeform 11"/>
          <p:cNvSpPr>
            <a:spLocks/>
          </p:cNvSpPr>
          <p:nvPr/>
        </p:nvSpPr>
        <p:spPr bwMode="auto">
          <a:xfrm>
            <a:off x="3657600" y="1620838"/>
            <a:ext cx="3905250" cy="744537"/>
          </a:xfrm>
          <a:custGeom>
            <a:avLst/>
            <a:gdLst/>
            <a:ahLst/>
            <a:cxnLst>
              <a:cxn ang="0">
                <a:pos x="0" y="469"/>
              </a:cxn>
              <a:cxn ang="0">
                <a:pos x="180" y="403"/>
              </a:cxn>
              <a:cxn ang="0">
                <a:pos x="528" y="283"/>
              </a:cxn>
              <a:cxn ang="0">
                <a:pos x="704" y="247"/>
              </a:cxn>
              <a:cxn ang="0">
                <a:pos x="1576" y="99"/>
              </a:cxn>
              <a:cxn ang="0">
                <a:pos x="2460" y="0"/>
              </a:cxn>
            </a:cxnLst>
            <a:rect l="0" t="0" r="r" b="b"/>
            <a:pathLst>
              <a:path w="2460" h="469">
                <a:moveTo>
                  <a:pt x="0" y="469"/>
                </a:moveTo>
                <a:lnTo>
                  <a:pt x="180" y="403"/>
                </a:lnTo>
                <a:lnTo>
                  <a:pt x="528" y="283"/>
                </a:lnTo>
                <a:lnTo>
                  <a:pt x="704" y="247"/>
                </a:lnTo>
                <a:lnTo>
                  <a:pt x="1576" y="99"/>
                </a:lnTo>
                <a:lnTo>
                  <a:pt x="2460" y="0"/>
                </a:lnTo>
              </a:path>
            </a:pathLst>
          </a:custGeom>
          <a:noFill/>
          <a:ln w="25400" cap="flat" cmpd="sng">
            <a:solidFill>
              <a:srgbClr val="0000FF"/>
            </a:solidFill>
            <a:prstDash val="solid"/>
            <a:round/>
            <a:headEnd type="none" w="med" len="med"/>
            <a:tailEnd type="none" w="med" len="med"/>
          </a:ln>
          <a:effectLst/>
        </p:spPr>
        <p:txBody>
          <a:bodyPr wrap="none">
            <a:spAutoFit/>
          </a:bodyPr>
          <a:lstStyle/>
          <a:p>
            <a:endParaRPr lang="en-US"/>
          </a:p>
        </p:txBody>
      </p:sp>
      <p:sp>
        <p:nvSpPr>
          <p:cNvPr id="144396" name="Freeform 12"/>
          <p:cNvSpPr>
            <a:spLocks/>
          </p:cNvSpPr>
          <p:nvPr/>
        </p:nvSpPr>
        <p:spPr bwMode="auto">
          <a:xfrm>
            <a:off x="3670300" y="1162050"/>
            <a:ext cx="3879850" cy="261938"/>
          </a:xfrm>
          <a:custGeom>
            <a:avLst/>
            <a:gdLst/>
            <a:ahLst/>
            <a:cxnLst>
              <a:cxn ang="0">
                <a:pos x="0" y="165"/>
              </a:cxn>
              <a:cxn ang="0">
                <a:pos x="172" y="96"/>
              </a:cxn>
              <a:cxn ang="0">
                <a:pos x="520" y="28"/>
              </a:cxn>
              <a:cxn ang="0">
                <a:pos x="1580" y="0"/>
              </a:cxn>
              <a:cxn ang="0">
                <a:pos x="2108" y="12"/>
              </a:cxn>
              <a:cxn ang="0">
                <a:pos x="2444" y="41"/>
              </a:cxn>
            </a:cxnLst>
            <a:rect l="0" t="0" r="r" b="b"/>
            <a:pathLst>
              <a:path w="2444" h="165">
                <a:moveTo>
                  <a:pt x="0" y="165"/>
                </a:moveTo>
                <a:lnTo>
                  <a:pt x="172" y="96"/>
                </a:lnTo>
                <a:lnTo>
                  <a:pt x="520" y="28"/>
                </a:lnTo>
                <a:lnTo>
                  <a:pt x="1580" y="0"/>
                </a:lnTo>
                <a:lnTo>
                  <a:pt x="2108" y="12"/>
                </a:lnTo>
                <a:lnTo>
                  <a:pt x="2444" y="41"/>
                </a:lnTo>
              </a:path>
            </a:pathLst>
          </a:custGeom>
          <a:noFill/>
          <a:ln w="25400" cap="rnd" cmpd="sng">
            <a:solidFill>
              <a:srgbClr val="0000FF"/>
            </a:solidFill>
            <a:prstDash val="sysDot"/>
            <a:round/>
            <a:headEnd type="none" w="med" len="med"/>
            <a:tailEnd type="none" w="med" len="med"/>
          </a:ln>
          <a:effectLst/>
        </p:spPr>
        <p:txBody>
          <a:bodyPr wrap="none">
            <a:spAutoFit/>
          </a:bodyPr>
          <a:lstStyle/>
          <a:p>
            <a:endParaRPr lang="en-US"/>
          </a:p>
        </p:txBody>
      </p:sp>
      <p:sp>
        <p:nvSpPr>
          <p:cNvPr id="144397" name="Line 13"/>
          <p:cNvSpPr>
            <a:spLocks noChangeShapeType="1"/>
          </p:cNvSpPr>
          <p:nvPr/>
        </p:nvSpPr>
        <p:spPr bwMode="auto">
          <a:xfrm flipV="1">
            <a:off x="6988175" y="3108325"/>
            <a:ext cx="692150" cy="1588"/>
          </a:xfrm>
          <a:prstGeom prst="line">
            <a:avLst/>
          </a:prstGeom>
          <a:noFill/>
          <a:ln w="25400">
            <a:solidFill>
              <a:schemeClr val="accent1"/>
            </a:solidFill>
            <a:round/>
            <a:headEnd/>
            <a:tailEnd/>
          </a:ln>
          <a:effectLst/>
        </p:spPr>
        <p:txBody>
          <a:bodyPr>
            <a:spAutoFit/>
          </a:bodyPr>
          <a:lstStyle/>
          <a:p>
            <a:endParaRPr lang="en-US"/>
          </a:p>
        </p:txBody>
      </p:sp>
      <p:sp>
        <p:nvSpPr>
          <p:cNvPr id="144398" name="Line 14"/>
          <p:cNvSpPr>
            <a:spLocks noChangeShapeType="1"/>
          </p:cNvSpPr>
          <p:nvPr/>
        </p:nvSpPr>
        <p:spPr bwMode="auto">
          <a:xfrm>
            <a:off x="6986588" y="3328988"/>
            <a:ext cx="695325" cy="9525"/>
          </a:xfrm>
          <a:prstGeom prst="line">
            <a:avLst/>
          </a:prstGeom>
          <a:noFill/>
          <a:ln w="25400">
            <a:solidFill>
              <a:srgbClr val="0000FF"/>
            </a:solidFill>
            <a:round/>
            <a:headEnd/>
            <a:tailEnd/>
          </a:ln>
          <a:effectLst/>
        </p:spPr>
        <p:txBody>
          <a:bodyPr wrap="none">
            <a:spAutoFit/>
          </a:bodyPr>
          <a:lstStyle/>
          <a:p>
            <a:endParaRPr lang="en-US"/>
          </a:p>
        </p:txBody>
      </p:sp>
      <p:sp>
        <p:nvSpPr>
          <p:cNvPr id="144399" name="Line 15"/>
          <p:cNvSpPr>
            <a:spLocks noChangeShapeType="1"/>
          </p:cNvSpPr>
          <p:nvPr/>
        </p:nvSpPr>
        <p:spPr bwMode="auto">
          <a:xfrm flipV="1">
            <a:off x="6991350" y="3557588"/>
            <a:ext cx="690563" cy="4762"/>
          </a:xfrm>
          <a:prstGeom prst="line">
            <a:avLst/>
          </a:prstGeom>
          <a:noFill/>
          <a:ln w="25400" cap="rnd">
            <a:solidFill>
              <a:schemeClr val="accent1"/>
            </a:solidFill>
            <a:prstDash val="sysDot"/>
            <a:round/>
            <a:headEnd/>
            <a:tailEnd/>
          </a:ln>
          <a:effectLst/>
        </p:spPr>
        <p:txBody>
          <a:bodyPr wrap="none">
            <a:spAutoFit/>
          </a:bodyPr>
          <a:lstStyle/>
          <a:p>
            <a:endParaRPr lang="en-US"/>
          </a:p>
        </p:txBody>
      </p:sp>
      <p:sp>
        <p:nvSpPr>
          <p:cNvPr id="144400" name="Line 16"/>
          <p:cNvSpPr>
            <a:spLocks noChangeShapeType="1"/>
          </p:cNvSpPr>
          <p:nvPr/>
        </p:nvSpPr>
        <p:spPr bwMode="auto">
          <a:xfrm>
            <a:off x="6991350" y="3781425"/>
            <a:ext cx="681038" cy="0"/>
          </a:xfrm>
          <a:prstGeom prst="line">
            <a:avLst/>
          </a:prstGeom>
          <a:noFill/>
          <a:ln w="25400" cap="rnd">
            <a:solidFill>
              <a:srgbClr val="0000FF"/>
            </a:solidFill>
            <a:prstDash val="sysDot"/>
            <a:round/>
            <a:headEnd/>
            <a:tailEnd/>
          </a:ln>
          <a:effectLst/>
        </p:spPr>
        <p:txBody>
          <a:bodyPr wrap="none">
            <a:spAutoFit/>
          </a:bodyPr>
          <a:lstStyle/>
          <a:p>
            <a:endParaRPr lang="en-US"/>
          </a:p>
        </p:txBody>
      </p:sp>
      <p:sp>
        <p:nvSpPr>
          <p:cNvPr id="144402" name="Freeform 18"/>
          <p:cNvSpPr>
            <a:spLocks/>
          </p:cNvSpPr>
          <p:nvPr/>
        </p:nvSpPr>
        <p:spPr bwMode="auto">
          <a:xfrm>
            <a:off x="3403600" y="2728913"/>
            <a:ext cx="777875" cy="496887"/>
          </a:xfrm>
          <a:custGeom>
            <a:avLst/>
            <a:gdLst/>
            <a:ahLst/>
            <a:cxnLst>
              <a:cxn ang="0">
                <a:pos x="101" y="313"/>
              </a:cxn>
              <a:cxn ang="0">
                <a:pos x="42" y="254"/>
              </a:cxn>
              <a:cxn ang="0">
                <a:pos x="29" y="238"/>
              </a:cxn>
              <a:cxn ang="0">
                <a:pos x="24" y="228"/>
              </a:cxn>
              <a:cxn ang="0">
                <a:pos x="6" y="208"/>
              </a:cxn>
              <a:cxn ang="0">
                <a:pos x="2" y="199"/>
              </a:cxn>
              <a:cxn ang="0">
                <a:pos x="47" y="176"/>
              </a:cxn>
              <a:cxn ang="0">
                <a:pos x="78" y="143"/>
              </a:cxn>
              <a:cxn ang="0">
                <a:pos x="103" y="123"/>
              </a:cxn>
              <a:cxn ang="0">
                <a:pos x="155" y="85"/>
              </a:cxn>
              <a:cxn ang="0">
                <a:pos x="178" y="75"/>
              </a:cxn>
              <a:cxn ang="0">
                <a:pos x="200" y="59"/>
              </a:cxn>
              <a:cxn ang="0">
                <a:pos x="245" y="0"/>
              </a:cxn>
              <a:cxn ang="0">
                <a:pos x="300" y="3"/>
              </a:cxn>
              <a:cxn ang="0">
                <a:pos x="322" y="26"/>
              </a:cxn>
              <a:cxn ang="0">
                <a:pos x="326" y="36"/>
              </a:cxn>
              <a:cxn ang="0">
                <a:pos x="336" y="42"/>
              </a:cxn>
              <a:cxn ang="0">
                <a:pos x="354" y="62"/>
              </a:cxn>
              <a:cxn ang="0">
                <a:pos x="435" y="111"/>
              </a:cxn>
              <a:cxn ang="0">
                <a:pos x="458" y="173"/>
              </a:cxn>
              <a:cxn ang="0">
                <a:pos x="471" y="192"/>
              </a:cxn>
              <a:cxn ang="0">
                <a:pos x="449" y="280"/>
              </a:cxn>
              <a:cxn ang="0">
                <a:pos x="408" y="280"/>
              </a:cxn>
              <a:cxn ang="0">
                <a:pos x="385" y="264"/>
              </a:cxn>
              <a:cxn ang="0">
                <a:pos x="349" y="212"/>
              </a:cxn>
              <a:cxn ang="0">
                <a:pos x="326" y="163"/>
              </a:cxn>
              <a:cxn ang="0">
                <a:pos x="273" y="124"/>
              </a:cxn>
              <a:cxn ang="0">
                <a:pos x="223" y="123"/>
              </a:cxn>
              <a:cxn ang="0">
                <a:pos x="205" y="215"/>
              </a:cxn>
              <a:cxn ang="0">
                <a:pos x="196" y="261"/>
              </a:cxn>
              <a:cxn ang="0">
                <a:pos x="168" y="287"/>
              </a:cxn>
              <a:cxn ang="0">
                <a:pos x="101" y="313"/>
              </a:cxn>
            </a:cxnLst>
            <a:rect l="0" t="0" r="r" b="b"/>
            <a:pathLst>
              <a:path w="490" h="313">
                <a:moveTo>
                  <a:pt x="101" y="313"/>
                </a:moveTo>
                <a:cubicBezTo>
                  <a:pt x="76" y="295"/>
                  <a:pt x="62" y="275"/>
                  <a:pt x="42" y="254"/>
                </a:cubicBezTo>
                <a:cubicBezTo>
                  <a:pt x="30" y="226"/>
                  <a:pt x="47" y="260"/>
                  <a:pt x="29" y="238"/>
                </a:cubicBezTo>
                <a:cubicBezTo>
                  <a:pt x="26" y="235"/>
                  <a:pt x="26" y="231"/>
                  <a:pt x="24" y="228"/>
                </a:cubicBezTo>
                <a:cubicBezTo>
                  <a:pt x="19" y="221"/>
                  <a:pt x="6" y="208"/>
                  <a:pt x="6" y="208"/>
                </a:cubicBezTo>
                <a:cubicBezTo>
                  <a:pt x="4" y="205"/>
                  <a:pt x="0" y="202"/>
                  <a:pt x="2" y="199"/>
                </a:cubicBezTo>
                <a:cubicBezTo>
                  <a:pt x="7" y="189"/>
                  <a:pt x="35" y="180"/>
                  <a:pt x="47" y="176"/>
                </a:cubicBezTo>
                <a:cubicBezTo>
                  <a:pt x="59" y="163"/>
                  <a:pt x="62" y="155"/>
                  <a:pt x="78" y="143"/>
                </a:cubicBezTo>
                <a:cubicBezTo>
                  <a:pt x="82" y="136"/>
                  <a:pt x="98" y="131"/>
                  <a:pt x="103" y="123"/>
                </a:cubicBezTo>
                <a:cubicBezTo>
                  <a:pt x="114" y="109"/>
                  <a:pt x="135" y="90"/>
                  <a:pt x="155" y="85"/>
                </a:cubicBezTo>
                <a:cubicBezTo>
                  <a:pt x="188" y="59"/>
                  <a:pt x="137" y="97"/>
                  <a:pt x="178" y="75"/>
                </a:cubicBezTo>
                <a:cubicBezTo>
                  <a:pt x="187" y="70"/>
                  <a:pt x="200" y="59"/>
                  <a:pt x="200" y="59"/>
                </a:cubicBezTo>
                <a:cubicBezTo>
                  <a:pt x="214" y="27"/>
                  <a:pt x="195" y="9"/>
                  <a:pt x="245" y="0"/>
                </a:cubicBezTo>
                <a:cubicBezTo>
                  <a:pt x="263" y="1"/>
                  <a:pt x="282" y="0"/>
                  <a:pt x="300" y="3"/>
                </a:cubicBezTo>
                <a:cubicBezTo>
                  <a:pt x="308" y="5"/>
                  <a:pt x="316" y="21"/>
                  <a:pt x="322" y="26"/>
                </a:cubicBezTo>
                <a:cubicBezTo>
                  <a:pt x="324" y="29"/>
                  <a:pt x="324" y="33"/>
                  <a:pt x="326" y="36"/>
                </a:cubicBezTo>
                <a:cubicBezTo>
                  <a:pt x="329" y="38"/>
                  <a:pt x="334" y="40"/>
                  <a:pt x="336" y="42"/>
                </a:cubicBezTo>
                <a:cubicBezTo>
                  <a:pt x="350" y="63"/>
                  <a:pt x="327" y="50"/>
                  <a:pt x="354" y="62"/>
                </a:cubicBezTo>
                <a:cubicBezTo>
                  <a:pt x="373" y="84"/>
                  <a:pt x="410" y="93"/>
                  <a:pt x="435" y="111"/>
                </a:cubicBezTo>
                <a:cubicBezTo>
                  <a:pt x="444" y="131"/>
                  <a:pt x="445" y="154"/>
                  <a:pt x="458" y="173"/>
                </a:cubicBezTo>
                <a:cubicBezTo>
                  <a:pt x="479" y="205"/>
                  <a:pt x="456" y="162"/>
                  <a:pt x="471" y="192"/>
                </a:cubicBezTo>
                <a:cubicBezTo>
                  <a:pt x="470" y="208"/>
                  <a:pt x="490" y="270"/>
                  <a:pt x="449" y="280"/>
                </a:cubicBezTo>
                <a:cubicBezTo>
                  <a:pt x="431" y="293"/>
                  <a:pt x="428" y="293"/>
                  <a:pt x="408" y="280"/>
                </a:cubicBezTo>
                <a:cubicBezTo>
                  <a:pt x="399" y="275"/>
                  <a:pt x="385" y="264"/>
                  <a:pt x="385" y="264"/>
                </a:cubicBezTo>
                <a:cubicBezTo>
                  <a:pt x="375" y="241"/>
                  <a:pt x="373" y="229"/>
                  <a:pt x="349" y="212"/>
                </a:cubicBezTo>
                <a:cubicBezTo>
                  <a:pt x="343" y="200"/>
                  <a:pt x="338" y="174"/>
                  <a:pt x="326" y="163"/>
                </a:cubicBezTo>
                <a:cubicBezTo>
                  <a:pt x="314" y="151"/>
                  <a:pt x="290" y="132"/>
                  <a:pt x="273" y="124"/>
                </a:cubicBezTo>
                <a:cubicBezTo>
                  <a:pt x="245" y="127"/>
                  <a:pt x="238" y="107"/>
                  <a:pt x="223" y="123"/>
                </a:cubicBezTo>
                <a:cubicBezTo>
                  <a:pt x="216" y="148"/>
                  <a:pt x="215" y="191"/>
                  <a:pt x="205" y="215"/>
                </a:cubicBezTo>
                <a:cubicBezTo>
                  <a:pt x="202" y="230"/>
                  <a:pt x="199" y="246"/>
                  <a:pt x="196" y="261"/>
                </a:cubicBezTo>
                <a:cubicBezTo>
                  <a:pt x="193" y="275"/>
                  <a:pt x="178" y="278"/>
                  <a:pt x="168" y="287"/>
                </a:cubicBezTo>
                <a:cubicBezTo>
                  <a:pt x="151" y="303"/>
                  <a:pt x="131" y="313"/>
                  <a:pt x="101" y="313"/>
                </a:cubicBezTo>
                <a:close/>
              </a:path>
            </a:pathLst>
          </a:custGeom>
          <a:solidFill>
            <a:srgbClr val="FF9900"/>
          </a:solidFill>
          <a:ln w="9525" cap="flat" cmpd="sng">
            <a:solidFill>
              <a:schemeClr val="bg2"/>
            </a:solidFill>
            <a:prstDash val="solid"/>
            <a:round/>
            <a:headEnd type="none" w="med" len="med"/>
            <a:tailEnd type="none" w="med" len="med"/>
          </a:ln>
          <a:effectLst/>
        </p:spPr>
        <p:txBody>
          <a:bodyPr>
            <a:spAutoFit/>
          </a:bodyPr>
          <a:lstStyle/>
          <a:p>
            <a:endParaRPr lang="en-US"/>
          </a:p>
        </p:txBody>
      </p:sp>
      <p:sp>
        <p:nvSpPr>
          <p:cNvPr id="144405" name="AutoShape 21"/>
          <p:cNvSpPr>
            <a:spLocks noChangeArrowheads="1"/>
          </p:cNvSpPr>
          <p:nvPr/>
        </p:nvSpPr>
        <p:spPr bwMode="auto">
          <a:xfrm rot="1450735">
            <a:off x="3443288" y="2293938"/>
            <a:ext cx="711200" cy="715962"/>
          </a:xfrm>
          <a:custGeom>
            <a:avLst/>
            <a:gdLst>
              <a:gd name="G0" fmla="+- 8358 0 0"/>
              <a:gd name="G1" fmla="+- 7008218 0 0"/>
              <a:gd name="G2" fmla="+- 0 0 7008218"/>
              <a:gd name="T0" fmla="*/ 0 256 1"/>
              <a:gd name="T1" fmla="*/ 180 256 1"/>
              <a:gd name="G3" fmla="+- 7008218 T0 T1"/>
              <a:gd name="T2" fmla="*/ 0 256 1"/>
              <a:gd name="T3" fmla="*/ 90 256 1"/>
              <a:gd name="G4" fmla="+- 7008218 T2 T3"/>
              <a:gd name="G5" fmla="*/ G4 2 1"/>
              <a:gd name="T4" fmla="*/ 90 256 1"/>
              <a:gd name="T5" fmla="*/ 0 256 1"/>
              <a:gd name="G6" fmla="+- 7008218 T4 T5"/>
              <a:gd name="G7" fmla="*/ G6 2 1"/>
              <a:gd name="G8" fmla="abs 700821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358"/>
              <a:gd name="G18" fmla="*/ 8358 1 2"/>
              <a:gd name="G19" fmla="+- G18 5400 0"/>
              <a:gd name="G20" fmla="cos G19 7008218"/>
              <a:gd name="G21" fmla="sin G19 7008218"/>
              <a:gd name="G22" fmla="+- G20 10800 0"/>
              <a:gd name="G23" fmla="+- G21 10800 0"/>
              <a:gd name="G24" fmla="+- 10800 0 G20"/>
              <a:gd name="G25" fmla="+- 8358 10800 0"/>
              <a:gd name="G26" fmla="?: G9 G17 G25"/>
              <a:gd name="G27" fmla="?: G9 0 21600"/>
              <a:gd name="G28" fmla="cos 10800 7008218"/>
              <a:gd name="G29" fmla="sin 10800 7008218"/>
              <a:gd name="G30" fmla="sin 8358 7008218"/>
              <a:gd name="G31" fmla="+- G28 10800 0"/>
              <a:gd name="G32" fmla="+- G29 10800 0"/>
              <a:gd name="G33" fmla="+- G30 10800 0"/>
              <a:gd name="G34" fmla="?: G4 0 G31"/>
              <a:gd name="G35" fmla="?: 7008218 G34 0"/>
              <a:gd name="G36" fmla="?: G6 G35 G31"/>
              <a:gd name="G37" fmla="+- 21600 0 G36"/>
              <a:gd name="G38" fmla="?: G4 0 G33"/>
              <a:gd name="G39" fmla="?: 7008218 G38 G32"/>
              <a:gd name="G40" fmla="?: G6 G39 0"/>
              <a:gd name="G41" fmla="?: G4 G32 21600"/>
              <a:gd name="G42" fmla="?: G6 G41 G33"/>
              <a:gd name="T12" fmla="*/ 10800 w 21600"/>
              <a:gd name="T13" fmla="*/ 0 h 21600"/>
              <a:gd name="T14" fmla="*/ 8009 w 21600"/>
              <a:gd name="T15" fmla="*/ 19963 h 21600"/>
              <a:gd name="T16" fmla="*/ 10800 w 21600"/>
              <a:gd name="T17" fmla="*/ 2442 h 21600"/>
              <a:gd name="T18" fmla="*/ 13591 w 21600"/>
              <a:gd name="T19" fmla="*/ 1996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65" y="18795"/>
                </a:moveTo>
                <a:cubicBezTo>
                  <a:pt x="4846" y="17723"/>
                  <a:pt x="2442" y="14478"/>
                  <a:pt x="2442" y="10800"/>
                </a:cubicBezTo>
                <a:cubicBezTo>
                  <a:pt x="2442" y="6184"/>
                  <a:pt x="6184" y="2442"/>
                  <a:pt x="10800" y="2442"/>
                </a:cubicBezTo>
                <a:cubicBezTo>
                  <a:pt x="15415" y="2442"/>
                  <a:pt x="19158" y="6184"/>
                  <a:pt x="19158" y="10800"/>
                </a:cubicBezTo>
                <a:cubicBezTo>
                  <a:pt x="19158" y="14478"/>
                  <a:pt x="16753" y="17723"/>
                  <a:pt x="13234" y="18795"/>
                </a:cubicBezTo>
                <a:lnTo>
                  <a:pt x="13946" y="21131"/>
                </a:lnTo>
                <a:cubicBezTo>
                  <a:pt x="18492" y="19746"/>
                  <a:pt x="21600" y="15552"/>
                  <a:pt x="21600" y="10800"/>
                </a:cubicBezTo>
                <a:cubicBezTo>
                  <a:pt x="21600" y="4835"/>
                  <a:pt x="16764" y="0"/>
                  <a:pt x="10800" y="0"/>
                </a:cubicBezTo>
                <a:cubicBezTo>
                  <a:pt x="4835" y="0"/>
                  <a:pt x="0" y="4835"/>
                  <a:pt x="0" y="10800"/>
                </a:cubicBezTo>
                <a:cubicBezTo>
                  <a:pt x="-1" y="15552"/>
                  <a:pt x="3107" y="19746"/>
                  <a:pt x="7653" y="21131"/>
                </a:cubicBezTo>
                <a:close/>
              </a:path>
            </a:pathLst>
          </a:custGeom>
          <a:solidFill>
            <a:schemeClr val="accent1"/>
          </a:solidFill>
          <a:ln w="9525">
            <a:solidFill>
              <a:schemeClr val="accent1"/>
            </a:solidFill>
            <a:miter lim="800000"/>
            <a:headEnd/>
            <a:tailEnd/>
          </a:ln>
          <a:effectLst/>
        </p:spPr>
        <p:txBody>
          <a:bodyPr anchor="ctr">
            <a:spAutoFit/>
          </a:bodyPr>
          <a:lstStyle/>
          <a:p>
            <a:endParaRPr lang="en-US"/>
          </a:p>
        </p:txBody>
      </p:sp>
      <p:sp>
        <p:nvSpPr>
          <p:cNvPr id="144407" name="Line 23"/>
          <p:cNvSpPr>
            <a:spLocks noChangeShapeType="1"/>
          </p:cNvSpPr>
          <p:nvPr/>
        </p:nvSpPr>
        <p:spPr bwMode="auto">
          <a:xfrm flipH="1" flipV="1">
            <a:off x="3087688" y="3636963"/>
            <a:ext cx="212725" cy="268287"/>
          </a:xfrm>
          <a:prstGeom prst="line">
            <a:avLst/>
          </a:prstGeom>
          <a:noFill/>
          <a:ln w="9525">
            <a:solidFill>
              <a:schemeClr val="bg2"/>
            </a:solidFill>
            <a:round/>
            <a:headEnd/>
            <a:tailEnd type="triangle" w="med" len="med"/>
          </a:ln>
          <a:effectLst/>
        </p:spPr>
        <p:txBody>
          <a:bodyPr>
            <a:spAutoFit/>
          </a:bodyPr>
          <a:lstStyle/>
          <a:p>
            <a:endParaRPr lang="en-US"/>
          </a:p>
        </p:txBody>
      </p:sp>
      <p:sp>
        <p:nvSpPr>
          <p:cNvPr id="144409" name="Line 25"/>
          <p:cNvSpPr>
            <a:spLocks noChangeShapeType="1"/>
          </p:cNvSpPr>
          <p:nvPr/>
        </p:nvSpPr>
        <p:spPr bwMode="auto">
          <a:xfrm flipH="1">
            <a:off x="4138613" y="2557463"/>
            <a:ext cx="433387" cy="77787"/>
          </a:xfrm>
          <a:prstGeom prst="line">
            <a:avLst/>
          </a:prstGeom>
          <a:noFill/>
          <a:ln w="9525">
            <a:solidFill>
              <a:schemeClr val="bg2"/>
            </a:solidFill>
            <a:round/>
            <a:headEnd/>
            <a:tailEnd type="triangle" w="med" len="med"/>
          </a:ln>
          <a:effectLst/>
        </p:spPr>
        <p:txBody>
          <a:bodyPr wrap="none">
            <a:spAutoFit/>
          </a:bodyPr>
          <a:lstStyle/>
          <a:p>
            <a:endParaRPr lang="en-US"/>
          </a:p>
        </p:txBody>
      </p:sp>
      <p:sp>
        <p:nvSpPr>
          <p:cNvPr id="144410" name="Text Box 26"/>
          <p:cNvSpPr txBox="1">
            <a:spLocks noChangeArrowheads="1"/>
          </p:cNvSpPr>
          <p:nvPr/>
        </p:nvSpPr>
        <p:spPr bwMode="auto">
          <a:xfrm>
            <a:off x="4443413" y="2262188"/>
            <a:ext cx="3448050" cy="304800"/>
          </a:xfrm>
          <a:prstGeom prst="rect">
            <a:avLst/>
          </a:prstGeom>
          <a:noFill/>
          <a:ln w="9525">
            <a:noFill/>
            <a:miter lim="800000"/>
            <a:headEnd/>
            <a:tailEnd/>
          </a:ln>
          <a:effectLst/>
        </p:spPr>
        <p:txBody>
          <a:bodyPr wrap="none">
            <a:spAutoFit/>
          </a:bodyPr>
          <a:lstStyle/>
          <a:p>
            <a:pPr algn="l"/>
            <a:r>
              <a:rPr lang="en-US" sz="1400">
                <a:effectLst/>
              </a:rPr>
              <a:t>Flux Rope </a:t>
            </a:r>
            <a:r>
              <a:rPr lang="en-US" sz="1400" i="1">
                <a:effectLst/>
              </a:rPr>
              <a:t>D</a:t>
            </a:r>
            <a:r>
              <a:rPr lang="en-US" sz="1400">
                <a:effectLst/>
              </a:rPr>
              <a:t>=1700Mm=0.01AU</a:t>
            </a:r>
            <a:r>
              <a:rPr lang="en-US" sz="1400">
                <a:effectLst/>
                <a:sym typeface="Symbol" pitchFamily="18" charset="2"/>
              </a:rPr>
              <a:t>0.6-0.9</a:t>
            </a:r>
            <a:r>
              <a:rPr lang="en-US" sz="1400" baseline="30000">
                <a:effectLst/>
                <a:sym typeface="Symbol" pitchFamily="18" charset="2"/>
              </a:rPr>
              <a:t>h</a:t>
            </a:r>
          </a:p>
        </p:txBody>
      </p:sp>
      <p:sp>
        <p:nvSpPr>
          <p:cNvPr id="144412" name="Text Box 28"/>
          <p:cNvSpPr txBox="1">
            <a:spLocks noChangeArrowheads="1"/>
          </p:cNvSpPr>
          <p:nvPr/>
        </p:nvSpPr>
        <p:spPr bwMode="auto">
          <a:xfrm>
            <a:off x="1000125" y="5430838"/>
            <a:ext cx="7470775" cy="641350"/>
          </a:xfrm>
          <a:prstGeom prst="rect">
            <a:avLst/>
          </a:prstGeom>
          <a:noFill/>
          <a:ln w="9525" algn="ctr">
            <a:noFill/>
            <a:miter lim="800000"/>
            <a:headEnd/>
            <a:tailEnd/>
          </a:ln>
          <a:effectLst/>
        </p:spPr>
        <p:txBody>
          <a:bodyPr>
            <a:spAutoFit/>
          </a:bodyPr>
          <a:lstStyle/>
          <a:p>
            <a:r>
              <a:rPr lang="en-US">
                <a:solidFill>
                  <a:schemeClr val="tx1"/>
                </a:solidFill>
                <a:effectLst>
                  <a:outerShdw blurRad="38100" dist="38100" dir="2700000" algn="tl">
                    <a:srgbClr val="000000"/>
                  </a:outerShdw>
                </a:effectLst>
              </a:rPr>
              <a:t>Graph demonstrates the idea that the chromospheric filament is located at the bottom of an erupted flux rope</a:t>
            </a:r>
          </a:p>
        </p:txBody>
      </p:sp>
      <p:sp>
        <p:nvSpPr>
          <p:cNvPr id="144413" name="Line 29"/>
          <p:cNvSpPr>
            <a:spLocks noChangeShapeType="1"/>
          </p:cNvSpPr>
          <p:nvPr/>
        </p:nvSpPr>
        <p:spPr bwMode="auto">
          <a:xfrm flipV="1">
            <a:off x="3370263" y="2743200"/>
            <a:ext cx="438150" cy="1133475"/>
          </a:xfrm>
          <a:prstGeom prst="line">
            <a:avLst/>
          </a:prstGeom>
          <a:noFill/>
          <a:ln w="9525">
            <a:solidFill>
              <a:schemeClr val="bg2"/>
            </a:solidFill>
            <a:round/>
            <a:headEnd/>
            <a:tailEnd type="stealth" w="med" len="med"/>
          </a:ln>
          <a:effectLst/>
        </p:spPr>
        <p:txBody>
          <a:bodyPr wrap="none">
            <a:spAutoFit/>
          </a:bodyPr>
          <a:lstStyle/>
          <a:p>
            <a:endParaRPr lang="en-US"/>
          </a:p>
        </p:txBody>
      </p:sp>
      <p:sp>
        <p:nvSpPr>
          <p:cNvPr id="144414" name="Line 30"/>
          <p:cNvSpPr>
            <a:spLocks noChangeShapeType="1"/>
          </p:cNvSpPr>
          <p:nvPr/>
        </p:nvSpPr>
        <p:spPr bwMode="auto">
          <a:xfrm>
            <a:off x="5376863" y="1597025"/>
            <a:ext cx="300037" cy="246063"/>
          </a:xfrm>
          <a:prstGeom prst="line">
            <a:avLst/>
          </a:prstGeom>
          <a:noFill/>
          <a:ln w="9525">
            <a:solidFill>
              <a:schemeClr val="bg2"/>
            </a:solidFill>
            <a:round/>
            <a:headEnd/>
            <a:tailEnd type="stealth" w="med" len="med"/>
          </a:ln>
          <a:effectLst/>
        </p:spPr>
        <p:txBody>
          <a:bodyPr wrap="none">
            <a:spAutoFit/>
          </a:bodyPr>
          <a:lstStyle/>
          <a:p>
            <a:endParaRPr lang="en-US"/>
          </a:p>
        </p:txBody>
      </p:sp>
      <p:sp>
        <p:nvSpPr>
          <p:cNvPr id="144415" name="Line 31"/>
          <p:cNvSpPr>
            <a:spLocks noChangeShapeType="1"/>
          </p:cNvSpPr>
          <p:nvPr/>
        </p:nvSpPr>
        <p:spPr bwMode="auto">
          <a:xfrm flipH="1">
            <a:off x="3725863" y="1582738"/>
            <a:ext cx="1460500" cy="723900"/>
          </a:xfrm>
          <a:prstGeom prst="line">
            <a:avLst/>
          </a:prstGeom>
          <a:noFill/>
          <a:ln w="9525">
            <a:solidFill>
              <a:schemeClr val="bg2"/>
            </a:solidFill>
            <a:round/>
            <a:headEnd/>
            <a:tailEnd type="stealth" w="med" len="med"/>
          </a:ln>
          <a:effectLst/>
        </p:spPr>
        <p:txBody>
          <a:bodyPr wrap="none">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4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4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44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4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4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02" grpId="0" animBg="1"/>
      <p:bldP spid="144405" grpId="0" animBg="1"/>
      <p:bldP spid="144407" grpId="0" animBg="1"/>
      <p:bldP spid="144409" grpId="0" animBg="1"/>
      <p:bldP spid="1444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E0AE1AEF-3D2E-4895-8161-BE4F67EFAD90}" type="datetime1">
              <a:rPr lang="en-US" smtClean="0"/>
              <a:pPr/>
              <a:t>11/3/2013</a:t>
            </a:fld>
            <a:endParaRPr lang="en-US"/>
          </a:p>
        </p:txBody>
      </p:sp>
      <p:sp>
        <p:nvSpPr>
          <p:cNvPr id="35842" name="Freeform 2"/>
          <p:cNvSpPr>
            <a:spLocks/>
          </p:cNvSpPr>
          <p:nvPr/>
        </p:nvSpPr>
        <p:spPr bwMode="auto">
          <a:xfrm>
            <a:off x="1265238" y="2933700"/>
            <a:ext cx="868362" cy="509588"/>
          </a:xfrm>
          <a:custGeom>
            <a:avLst/>
            <a:gdLst/>
            <a:ahLst/>
            <a:cxnLst>
              <a:cxn ang="0">
                <a:pos x="0" y="109"/>
              </a:cxn>
              <a:cxn ang="0">
                <a:pos x="394" y="30"/>
              </a:cxn>
              <a:cxn ang="0">
                <a:pos x="387" y="290"/>
              </a:cxn>
              <a:cxn ang="0">
                <a:pos x="16" y="219"/>
              </a:cxn>
            </a:cxnLst>
            <a:rect l="0" t="0" r="r" b="b"/>
            <a:pathLst>
              <a:path w="459" h="321">
                <a:moveTo>
                  <a:pt x="0" y="109"/>
                </a:moveTo>
                <a:cubicBezTo>
                  <a:pt x="66" y="96"/>
                  <a:pt x="329" y="0"/>
                  <a:pt x="394" y="30"/>
                </a:cubicBezTo>
                <a:cubicBezTo>
                  <a:pt x="459" y="60"/>
                  <a:pt x="450" y="259"/>
                  <a:pt x="387" y="290"/>
                </a:cubicBezTo>
                <a:cubicBezTo>
                  <a:pt x="324" y="321"/>
                  <a:pt x="93" y="234"/>
                  <a:pt x="16" y="219"/>
                </a:cubicBezTo>
              </a:path>
            </a:pathLst>
          </a:custGeom>
          <a:noFill/>
          <a:ln w="25400" cap="flat" cmpd="sng">
            <a:solidFill>
              <a:srgbClr val="FF0000"/>
            </a:solidFill>
            <a:prstDash val="dash"/>
            <a:round/>
            <a:headEnd/>
            <a:tailEnd/>
          </a:ln>
          <a:effectLst/>
        </p:spPr>
        <p:txBody>
          <a:bodyPr/>
          <a:lstStyle/>
          <a:p>
            <a:endParaRPr lang="en-US"/>
          </a:p>
        </p:txBody>
      </p:sp>
      <p:sp>
        <p:nvSpPr>
          <p:cNvPr id="35843" name="Freeform 3"/>
          <p:cNvSpPr>
            <a:spLocks/>
          </p:cNvSpPr>
          <p:nvPr/>
        </p:nvSpPr>
        <p:spPr bwMode="auto">
          <a:xfrm>
            <a:off x="1214438" y="1455738"/>
            <a:ext cx="4416425" cy="3613150"/>
          </a:xfrm>
          <a:custGeom>
            <a:avLst/>
            <a:gdLst/>
            <a:ahLst/>
            <a:cxnLst>
              <a:cxn ang="0">
                <a:pos x="0" y="1071"/>
              </a:cxn>
              <a:cxn ang="0">
                <a:pos x="2320" y="14"/>
              </a:cxn>
              <a:cxn ang="0">
                <a:pos x="2770" y="1158"/>
              </a:cxn>
              <a:cxn ang="0">
                <a:pos x="2296" y="2271"/>
              </a:cxn>
              <a:cxn ang="0">
                <a:pos x="24" y="1127"/>
              </a:cxn>
            </a:cxnLst>
            <a:rect l="0" t="0" r="r" b="b"/>
            <a:pathLst>
              <a:path w="2782" h="2276">
                <a:moveTo>
                  <a:pt x="0" y="1071"/>
                </a:moveTo>
                <a:cubicBezTo>
                  <a:pt x="387" y="896"/>
                  <a:pt x="1858" y="0"/>
                  <a:pt x="2320" y="14"/>
                </a:cubicBezTo>
                <a:cubicBezTo>
                  <a:pt x="2782" y="28"/>
                  <a:pt x="2774" y="782"/>
                  <a:pt x="2770" y="1158"/>
                </a:cubicBezTo>
                <a:cubicBezTo>
                  <a:pt x="2766" y="1534"/>
                  <a:pt x="2754" y="2276"/>
                  <a:pt x="2296" y="2271"/>
                </a:cubicBezTo>
                <a:cubicBezTo>
                  <a:pt x="1838" y="2266"/>
                  <a:pt x="497" y="1365"/>
                  <a:pt x="24" y="1127"/>
                </a:cubicBezTo>
              </a:path>
            </a:pathLst>
          </a:custGeom>
          <a:noFill/>
          <a:ln w="25400" cap="flat" cmpd="sng">
            <a:solidFill>
              <a:srgbClr val="FF0000"/>
            </a:solidFill>
            <a:prstDash val="solid"/>
            <a:round/>
            <a:headEnd/>
            <a:tailEnd/>
          </a:ln>
          <a:effectLst/>
        </p:spPr>
        <p:txBody>
          <a:bodyPr/>
          <a:lstStyle/>
          <a:p>
            <a:endParaRPr lang="en-US"/>
          </a:p>
        </p:txBody>
      </p:sp>
      <p:grpSp>
        <p:nvGrpSpPr>
          <p:cNvPr id="2" name="Group 4"/>
          <p:cNvGrpSpPr>
            <a:grpSpLocks/>
          </p:cNvGrpSpPr>
          <p:nvPr/>
        </p:nvGrpSpPr>
        <p:grpSpPr bwMode="auto">
          <a:xfrm rot="13531598">
            <a:off x="4883943" y="2736057"/>
            <a:ext cx="1357313" cy="1371600"/>
            <a:chOff x="2634" y="3395"/>
            <a:chExt cx="951" cy="951"/>
          </a:xfrm>
        </p:grpSpPr>
        <p:sp>
          <p:nvSpPr>
            <p:cNvPr id="35845" name="Freeform 5"/>
            <p:cNvSpPr>
              <a:spLocks/>
            </p:cNvSpPr>
            <p:nvPr/>
          </p:nvSpPr>
          <p:spPr bwMode="auto">
            <a:xfrm>
              <a:off x="3149" y="3910"/>
              <a:ext cx="403" cy="403"/>
            </a:xfrm>
            <a:custGeom>
              <a:avLst/>
              <a:gdLst/>
              <a:ahLst/>
              <a:cxnLst>
                <a:cxn ang="0">
                  <a:pos x="1577" y="1774"/>
                </a:cxn>
                <a:cxn ang="0">
                  <a:pos x="320" y="516"/>
                </a:cxn>
                <a:cxn ang="0">
                  <a:pos x="222" y="615"/>
                </a:cxn>
                <a:cxn ang="0">
                  <a:pos x="0" y="0"/>
                </a:cxn>
                <a:cxn ang="0">
                  <a:pos x="617" y="221"/>
                </a:cxn>
                <a:cxn ang="0">
                  <a:pos x="518" y="320"/>
                </a:cxn>
                <a:cxn ang="0">
                  <a:pos x="1775" y="1576"/>
                </a:cxn>
                <a:cxn ang="0">
                  <a:pos x="1577" y="1774"/>
                </a:cxn>
              </a:cxnLst>
              <a:rect l="0" t="0" r="r" b="b"/>
              <a:pathLst>
                <a:path w="1776" h="1775">
                  <a:moveTo>
                    <a:pt x="1577" y="1774"/>
                  </a:moveTo>
                  <a:lnTo>
                    <a:pt x="320" y="516"/>
                  </a:lnTo>
                  <a:lnTo>
                    <a:pt x="222" y="615"/>
                  </a:lnTo>
                  <a:lnTo>
                    <a:pt x="0" y="0"/>
                  </a:lnTo>
                  <a:lnTo>
                    <a:pt x="617" y="221"/>
                  </a:lnTo>
                  <a:lnTo>
                    <a:pt x="518" y="320"/>
                  </a:lnTo>
                  <a:lnTo>
                    <a:pt x="1775" y="1576"/>
                  </a:lnTo>
                  <a:lnTo>
                    <a:pt x="1577" y="1774"/>
                  </a:lnTo>
                </a:path>
              </a:pathLst>
            </a:custGeom>
            <a:solidFill>
              <a:srgbClr val="FF0000"/>
            </a:solidFill>
            <a:ln w="9360">
              <a:solidFill>
                <a:srgbClr val="000000"/>
              </a:solidFill>
              <a:round/>
              <a:headEnd/>
              <a:tailEnd type="triangle" w="med" len="med"/>
            </a:ln>
          </p:spPr>
          <p:txBody>
            <a:bodyPr wrap="none" anchor="ctr"/>
            <a:lstStyle/>
            <a:p>
              <a:endParaRPr lang="en-US"/>
            </a:p>
          </p:txBody>
        </p:sp>
        <p:grpSp>
          <p:nvGrpSpPr>
            <p:cNvPr id="3" name="Group 6"/>
            <p:cNvGrpSpPr>
              <a:grpSpLocks/>
            </p:cNvGrpSpPr>
            <p:nvPr/>
          </p:nvGrpSpPr>
          <p:grpSpPr bwMode="auto">
            <a:xfrm>
              <a:off x="2634" y="3395"/>
              <a:ext cx="951" cy="951"/>
              <a:chOff x="2634" y="3395"/>
              <a:chExt cx="951" cy="951"/>
            </a:xfrm>
          </p:grpSpPr>
          <p:sp>
            <p:nvSpPr>
              <p:cNvPr id="35847" name="Freeform 7"/>
              <p:cNvSpPr>
                <a:spLocks/>
              </p:cNvSpPr>
              <p:nvPr/>
            </p:nvSpPr>
            <p:spPr bwMode="auto">
              <a:xfrm>
                <a:off x="2618" y="3379"/>
                <a:ext cx="985" cy="985"/>
              </a:xfrm>
              <a:custGeom>
                <a:avLst/>
                <a:gdLst/>
                <a:ahLst/>
                <a:cxnLst>
                  <a:cxn ang="0">
                    <a:pos x="664" y="664"/>
                  </a:cxn>
                  <a:cxn ang="0">
                    <a:pos x="91" y="1569"/>
                  </a:cxn>
                  <a:cxn ang="0">
                    <a:pos x="2774" y="4252"/>
                  </a:cxn>
                  <a:cxn ang="0">
                    <a:pos x="3679" y="3679"/>
                  </a:cxn>
                  <a:cxn ang="0">
                    <a:pos x="4253" y="2774"/>
                  </a:cxn>
                  <a:cxn ang="0">
                    <a:pos x="1570" y="91"/>
                  </a:cxn>
                  <a:cxn ang="0">
                    <a:pos x="664" y="664"/>
                  </a:cxn>
                </a:cxnLst>
                <a:rect l="0" t="0" r="r" b="b"/>
                <a:pathLst>
                  <a:path w="4344" h="4344">
                    <a:moveTo>
                      <a:pt x="664" y="664"/>
                    </a:moveTo>
                    <a:cubicBezTo>
                      <a:pt x="261" y="1067"/>
                      <a:pt x="0" y="1478"/>
                      <a:pt x="91" y="1569"/>
                    </a:cubicBezTo>
                    <a:lnTo>
                      <a:pt x="2774" y="4252"/>
                    </a:lnTo>
                    <a:cubicBezTo>
                      <a:pt x="2865" y="4343"/>
                      <a:pt x="3276" y="4082"/>
                      <a:pt x="3679" y="3679"/>
                    </a:cubicBezTo>
                    <a:cubicBezTo>
                      <a:pt x="4082" y="3276"/>
                      <a:pt x="4343" y="2864"/>
                      <a:pt x="4253" y="2774"/>
                    </a:cubicBezTo>
                    <a:lnTo>
                      <a:pt x="1570" y="91"/>
                    </a:lnTo>
                    <a:cubicBezTo>
                      <a:pt x="1479" y="0"/>
                      <a:pt x="1068" y="260"/>
                      <a:pt x="664" y="664"/>
                    </a:cubicBezTo>
                  </a:path>
                </a:pathLst>
              </a:custGeom>
              <a:solidFill>
                <a:srgbClr val="00CC99"/>
              </a:solidFill>
              <a:ln w="9360">
                <a:solidFill>
                  <a:srgbClr val="000000"/>
                </a:solidFill>
                <a:round/>
                <a:headEnd/>
                <a:tailEnd type="triangle" w="med" len="med"/>
              </a:ln>
            </p:spPr>
            <p:txBody>
              <a:bodyPr wrap="none" anchor="ctr"/>
              <a:lstStyle/>
              <a:p>
                <a:endParaRPr lang="en-US"/>
              </a:p>
            </p:txBody>
          </p:sp>
          <p:sp>
            <p:nvSpPr>
              <p:cNvPr id="35848" name="Freeform 8"/>
              <p:cNvSpPr>
                <a:spLocks/>
              </p:cNvSpPr>
              <p:nvPr/>
            </p:nvSpPr>
            <p:spPr bwMode="auto">
              <a:xfrm>
                <a:off x="2618" y="3379"/>
                <a:ext cx="377" cy="377"/>
              </a:xfrm>
              <a:custGeom>
                <a:avLst/>
                <a:gdLst/>
                <a:ahLst/>
                <a:cxnLst>
                  <a:cxn ang="0">
                    <a:pos x="664" y="664"/>
                  </a:cxn>
                  <a:cxn ang="0">
                    <a:pos x="91" y="1569"/>
                  </a:cxn>
                  <a:cxn ang="0">
                    <a:pos x="996" y="996"/>
                  </a:cxn>
                  <a:cxn ang="0">
                    <a:pos x="1570" y="91"/>
                  </a:cxn>
                  <a:cxn ang="0">
                    <a:pos x="664" y="664"/>
                  </a:cxn>
                </a:cxnLst>
                <a:rect l="0" t="0" r="r" b="b"/>
                <a:pathLst>
                  <a:path w="1661" h="1661">
                    <a:moveTo>
                      <a:pt x="664" y="664"/>
                    </a:moveTo>
                    <a:cubicBezTo>
                      <a:pt x="261" y="1067"/>
                      <a:pt x="0" y="1478"/>
                      <a:pt x="91" y="1569"/>
                    </a:cubicBezTo>
                    <a:cubicBezTo>
                      <a:pt x="182" y="1660"/>
                      <a:pt x="593" y="1399"/>
                      <a:pt x="996" y="996"/>
                    </a:cubicBezTo>
                    <a:cubicBezTo>
                      <a:pt x="1399" y="593"/>
                      <a:pt x="1660" y="181"/>
                      <a:pt x="1570" y="91"/>
                    </a:cubicBezTo>
                    <a:cubicBezTo>
                      <a:pt x="1479" y="0"/>
                      <a:pt x="1068" y="260"/>
                      <a:pt x="664" y="664"/>
                    </a:cubicBezTo>
                  </a:path>
                </a:pathLst>
              </a:custGeom>
              <a:solidFill>
                <a:srgbClr val="00DFA7"/>
              </a:solidFill>
              <a:ln w="9360">
                <a:solidFill>
                  <a:srgbClr val="000000"/>
                </a:solidFill>
                <a:round/>
                <a:headEnd/>
                <a:tailEnd type="triangle" w="med" len="med"/>
              </a:ln>
            </p:spPr>
            <p:txBody>
              <a:bodyPr wrap="none" anchor="ctr"/>
              <a:lstStyle/>
              <a:p>
                <a:endParaRPr lang="en-US"/>
              </a:p>
            </p:txBody>
          </p:sp>
        </p:grpSp>
        <p:sp>
          <p:nvSpPr>
            <p:cNvPr id="35849" name="Freeform 9"/>
            <p:cNvSpPr>
              <a:spLocks/>
            </p:cNvSpPr>
            <p:nvPr/>
          </p:nvSpPr>
          <p:spPr bwMode="auto">
            <a:xfrm>
              <a:off x="2809" y="3673"/>
              <a:ext cx="418" cy="232"/>
            </a:xfrm>
            <a:custGeom>
              <a:avLst/>
              <a:gdLst/>
              <a:ahLst/>
              <a:cxnLst>
                <a:cxn ang="0">
                  <a:pos x="1691" y="0"/>
                </a:cxn>
                <a:cxn ang="0">
                  <a:pos x="364" y="612"/>
                </a:cxn>
                <a:cxn ang="0">
                  <a:pos x="289" y="476"/>
                </a:cxn>
                <a:cxn ang="0">
                  <a:pos x="0" y="954"/>
                </a:cxn>
                <a:cxn ang="0">
                  <a:pos x="594" y="1023"/>
                </a:cxn>
                <a:cxn ang="0">
                  <a:pos x="516" y="886"/>
                </a:cxn>
                <a:cxn ang="0">
                  <a:pos x="1841" y="273"/>
                </a:cxn>
                <a:cxn ang="0">
                  <a:pos x="1691" y="0"/>
                </a:cxn>
              </a:cxnLst>
              <a:rect l="0" t="0" r="r" b="b"/>
              <a:pathLst>
                <a:path w="1842" h="1024">
                  <a:moveTo>
                    <a:pt x="1691" y="0"/>
                  </a:moveTo>
                  <a:lnTo>
                    <a:pt x="364" y="612"/>
                  </a:lnTo>
                  <a:lnTo>
                    <a:pt x="289" y="476"/>
                  </a:lnTo>
                  <a:lnTo>
                    <a:pt x="0" y="954"/>
                  </a:lnTo>
                  <a:lnTo>
                    <a:pt x="594" y="1023"/>
                  </a:lnTo>
                  <a:lnTo>
                    <a:pt x="516" y="886"/>
                  </a:lnTo>
                  <a:lnTo>
                    <a:pt x="1841" y="273"/>
                  </a:lnTo>
                  <a:lnTo>
                    <a:pt x="1691" y="0"/>
                  </a:lnTo>
                </a:path>
              </a:pathLst>
            </a:custGeom>
            <a:solidFill>
              <a:srgbClr val="FF0000"/>
            </a:solidFill>
            <a:ln w="9360">
              <a:solidFill>
                <a:srgbClr val="000000"/>
              </a:solidFill>
              <a:round/>
              <a:headEnd/>
              <a:tailEnd type="triangle" w="med" len="med"/>
            </a:ln>
          </p:spPr>
          <p:txBody>
            <a:bodyPr wrap="none" anchor="ctr"/>
            <a:lstStyle/>
            <a:p>
              <a:endParaRPr lang="en-US"/>
            </a:p>
          </p:txBody>
        </p:sp>
        <p:sp>
          <p:nvSpPr>
            <p:cNvPr id="35850" name="Freeform 10"/>
            <p:cNvSpPr>
              <a:spLocks/>
            </p:cNvSpPr>
            <p:nvPr/>
          </p:nvSpPr>
          <p:spPr bwMode="auto">
            <a:xfrm>
              <a:off x="2692" y="3455"/>
              <a:ext cx="172" cy="172"/>
            </a:xfrm>
            <a:custGeom>
              <a:avLst/>
              <a:gdLst/>
              <a:ahLst/>
              <a:cxnLst>
                <a:cxn ang="0">
                  <a:pos x="582" y="756"/>
                </a:cxn>
                <a:cxn ang="0">
                  <a:pos x="329" y="503"/>
                </a:cxn>
                <a:cxn ang="0">
                  <a:pos x="218" y="614"/>
                </a:cxn>
                <a:cxn ang="0">
                  <a:pos x="0" y="0"/>
                </a:cxn>
                <a:cxn ang="0">
                  <a:pos x="612" y="219"/>
                </a:cxn>
                <a:cxn ang="0">
                  <a:pos x="501" y="330"/>
                </a:cxn>
                <a:cxn ang="0">
                  <a:pos x="756" y="584"/>
                </a:cxn>
                <a:cxn ang="0">
                  <a:pos x="582" y="756"/>
                </a:cxn>
              </a:cxnLst>
              <a:rect l="0" t="0" r="r" b="b"/>
              <a:pathLst>
                <a:path w="757" h="757">
                  <a:moveTo>
                    <a:pt x="582" y="756"/>
                  </a:moveTo>
                  <a:lnTo>
                    <a:pt x="329" y="503"/>
                  </a:lnTo>
                  <a:lnTo>
                    <a:pt x="218" y="614"/>
                  </a:lnTo>
                  <a:lnTo>
                    <a:pt x="0" y="0"/>
                  </a:lnTo>
                  <a:lnTo>
                    <a:pt x="612" y="219"/>
                  </a:lnTo>
                  <a:lnTo>
                    <a:pt x="501" y="330"/>
                  </a:lnTo>
                  <a:lnTo>
                    <a:pt x="756" y="584"/>
                  </a:lnTo>
                  <a:lnTo>
                    <a:pt x="582" y="756"/>
                  </a:lnTo>
                </a:path>
              </a:pathLst>
            </a:custGeom>
            <a:solidFill>
              <a:srgbClr val="FF0000"/>
            </a:solidFill>
            <a:ln w="9360">
              <a:solidFill>
                <a:srgbClr val="000000"/>
              </a:solidFill>
              <a:round/>
              <a:headEnd/>
              <a:tailEnd type="triangle" w="med" len="med"/>
            </a:ln>
          </p:spPr>
          <p:txBody>
            <a:bodyPr wrap="none" anchor="ctr"/>
            <a:lstStyle/>
            <a:p>
              <a:endParaRPr lang="en-US"/>
            </a:p>
          </p:txBody>
        </p:sp>
        <p:sp>
          <p:nvSpPr>
            <p:cNvPr id="35851" name="Freeform 11"/>
            <p:cNvSpPr>
              <a:spLocks/>
            </p:cNvSpPr>
            <p:nvPr/>
          </p:nvSpPr>
          <p:spPr bwMode="auto">
            <a:xfrm>
              <a:off x="2953" y="3832"/>
              <a:ext cx="418" cy="232"/>
            </a:xfrm>
            <a:custGeom>
              <a:avLst/>
              <a:gdLst/>
              <a:ahLst/>
              <a:cxnLst>
                <a:cxn ang="0">
                  <a:pos x="1691" y="0"/>
                </a:cxn>
                <a:cxn ang="0">
                  <a:pos x="367" y="612"/>
                </a:cxn>
                <a:cxn ang="0">
                  <a:pos x="289" y="475"/>
                </a:cxn>
                <a:cxn ang="0">
                  <a:pos x="0" y="953"/>
                </a:cxn>
                <a:cxn ang="0">
                  <a:pos x="594" y="1022"/>
                </a:cxn>
                <a:cxn ang="0">
                  <a:pos x="518" y="885"/>
                </a:cxn>
                <a:cxn ang="0">
                  <a:pos x="1842" y="274"/>
                </a:cxn>
                <a:cxn ang="0">
                  <a:pos x="1691" y="0"/>
                </a:cxn>
              </a:cxnLst>
              <a:rect l="0" t="0" r="r" b="b"/>
              <a:pathLst>
                <a:path w="1843" h="1023">
                  <a:moveTo>
                    <a:pt x="1691" y="0"/>
                  </a:moveTo>
                  <a:lnTo>
                    <a:pt x="367" y="612"/>
                  </a:lnTo>
                  <a:lnTo>
                    <a:pt x="289" y="475"/>
                  </a:lnTo>
                  <a:lnTo>
                    <a:pt x="0" y="953"/>
                  </a:lnTo>
                  <a:lnTo>
                    <a:pt x="594" y="1022"/>
                  </a:lnTo>
                  <a:lnTo>
                    <a:pt x="518" y="885"/>
                  </a:lnTo>
                  <a:lnTo>
                    <a:pt x="1842" y="274"/>
                  </a:lnTo>
                  <a:lnTo>
                    <a:pt x="1691" y="0"/>
                  </a:lnTo>
                </a:path>
              </a:pathLst>
            </a:custGeom>
            <a:solidFill>
              <a:srgbClr val="FF0000"/>
            </a:solidFill>
            <a:ln w="9360">
              <a:solidFill>
                <a:srgbClr val="000000"/>
              </a:solidFill>
              <a:round/>
              <a:headEnd/>
              <a:tailEnd type="triangle" w="med" len="med"/>
            </a:ln>
          </p:spPr>
          <p:txBody>
            <a:bodyPr wrap="none" anchor="ctr"/>
            <a:lstStyle/>
            <a:p>
              <a:endParaRPr lang="en-US"/>
            </a:p>
          </p:txBody>
        </p:sp>
        <p:sp>
          <p:nvSpPr>
            <p:cNvPr id="35852" name="Freeform 12"/>
            <p:cNvSpPr>
              <a:spLocks/>
            </p:cNvSpPr>
            <p:nvPr/>
          </p:nvSpPr>
          <p:spPr bwMode="auto">
            <a:xfrm>
              <a:off x="3104" y="3981"/>
              <a:ext cx="425" cy="234"/>
            </a:xfrm>
            <a:custGeom>
              <a:avLst/>
              <a:gdLst/>
              <a:ahLst/>
              <a:cxnLst>
                <a:cxn ang="0">
                  <a:pos x="1722" y="0"/>
                </a:cxn>
                <a:cxn ang="0">
                  <a:pos x="372" y="622"/>
                </a:cxn>
                <a:cxn ang="0">
                  <a:pos x="297" y="486"/>
                </a:cxn>
                <a:cxn ang="0">
                  <a:pos x="0" y="966"/>
                </a:cxn>
                <a:cxn ang="0">
                  <a:pos x="602" y="1030"/>
                </a:cxn>
                <a:cxn ang="0">
                  <a:pos x="525" y="896"/>
                </a:cxn>
                <a:cxn ang="0">
                  <a:pos x="1871" y="272"/>
                </a:cxn>
                <a:cxn ang="0">
                  <a:pos x="1722" y="0"/>
                </a:cxn>
              </a:cxnLst>
              <a:rect l="0" t="0" r="r" b="b"/>
              <a:pathLst>
                <a:path w="1872" h="1031">
                  <a:moveTo>
                    <a:pt x="1722" y="0"/>
                  </a:moveTo>
                  <a:lnTo>
                    <a:pt x="372" y="622"/>
                  </a:lnTo>
                  <a:lnTo>
                    <a:pt x="297" y="486"/>
                  </a:lnTo>
                  <a:lnTo>
                    <a:pt x="0" y="966"/>
                  </a:lnTo>
                  <a:lnTo>
                    <a:pt x="602" y="1030"/>
                  </a:lnTo>
                  <a:lnTo>
                    <a:pt x="525" y="896"/>
                  </a:lnTo>
                  <a:lnTo>
                    <a:pt x="1871" y="272"/>
                  </a:lnTo>
                  <a:lnTo>
                    <a:pt x="1722" y="0"/>
                  </a:lnTo>
                </a:path>
              </a:pathLst>
            </a:custGeom>
            <a:solidFill>
              <a:srgbClr val="FF0000"/>
            </a:solidFill>
            <a:ln w="9360">
              <a:solidFill>
                <a:srgbClr val="000000"/>
              </a:solidFill>
              <a:round/>
              <a:headEnd/>
              <a:tailEnd type="triangle" w="med" len="med"/>
            </a:ln>
          </p:spPr>
          <p:txBody>
            <a:bodyPr wrap="none" anchor="ctr"/>
            <a:lstStyle/>
            <a:p>
              <a:endParaRPr lang="en-US"/>
            </a:p>
          </p:txBody>
        </p:sp>
      </p:grpSp>
      <p:sp>
        <p:nvSpPr>
          <p:cNvPr id="35853" name="Freeform 13"/>
          <p:cNvSpPr>
            <a:spLocks/>
          </p:cNvSpPr>
          <p:nvPr/>
        </p:nvSpPr>
        <p:spPr bwMode="auto">
          <a:xfrm>
            <a:off x="6078538" y="2252663"/>
            <a:ext cx="1482725" cy="2093912"/>
          </a:xfrm>
          <a:custGeom>
            <a:avLst/>
            <a:gdLst/>
            <a:ahLst/>
            <a:cxnLst>
              <a:cxn ang="0">
                <a:pos x="916" y="510"/>
              </a:cxn>
              <a:cxn ang="0">
                <a:pos x="304" y="16"/>
              </a:cxn>
              <a:cxn ang="0">
                <a:pos x="11" y="609"/>
              </a:cxn>
              <a:cxn ang="0">
                <a:pos x="240" y="1278"/>
              </a:cxn>
              <a:cxn ang="0">
                <a:pos x="934" y="858"/>
              </a:cxn>
            </a:cxnLst>
            <a:rect l="0" t="0" r="r" b="b"/>
            <a:pathLst>
              <a:path w="934" h="1319">
                <a:moveTo>
                  <a:pt x="916" y="510"/>
                </a:moveTo>
                <a:cubicBezTo>
                  <a:pt x="814" y="428"/>
                  <a:pt x="455" y="0"/>
                  <a:pt x="304" y="16"/>
                </a:cubicBezTo>
                <a:cubicBezTo>
                  <a:pt x="153" y="32"/>
                  <a:pt x="22" y="399"/>
                  <a:pt x="11" y="609"/>
                </a:cubicBezTo>
                <a:cubicBezTo>
                  <a:pt x="0" y="819"/>
                  <a:pt x="86" y="1237"/>
                  <a:pt x="240" y="1278"/>
                </a:cubicBezTo>
                <a:cubicBezTo>
                  <a:pt x="394" y="1319"/>
                  <a:pt x="790" y="945"/>
                  <a:pt x="934" y="858"/>
                </a:cubicBezTo>
              </a:path>
            </a:pathLst>
          </a:custGeom>
          <a:noFill/>
          <a:ln w="25400" cap="flat" cmpd="sng">
            <a:solidFill>
              <a:srgbClr val="3366FF"/>
            </a:solidFill>
            <a:prstDash val="solid"/>
            <a:round/>
            <a:headEnd/>
            <a:tailEnd/>
          </a:ln>
          <a:effectLst/>
        </p:spPr>
        <p:txBody>
          <a:bodyPr/>
          <a:lstStyle/>
          <a:p>
            <a:endParaRPr lang="en-US"/>
          </a:p>
        </p:txBody>
      </p:sp>
      <p:sp>
        <p:nvSpPr>
          <p:cNvPr id="35854" name="Freeform 14"/>
          <p:cNvSpPr>
            <a:spLocks/>
          </p:cNvSpPr>
          <p:nvPr/>
        </p:nvSpPr>
        <p:spPr bwMode="auto">
          <a:xfrm>
            <a:off x="8001000" y="2282825"/>
            <a:ext cx="855663" cy="841375"/>
          </a:xfrm>
          <a:custGeom>
            <a:avLst/>
            <a:gdLst/>
            <a:ahLst/>
            <a:cxnLst>
              <a:cxn ang="0">
                <a:pos x="0" y="530"/>
              </a:cxn>
              <a:cxn ang="0">
                <a:pos x="171" y="61"/>
              </a:cxn>
              <a:cxn ang="0">
                <a:pos x="539" y="164"/>
              </a:cxn>
            </a:cxnLst>
            <a:rect l="0" t="0" r="r" b="b"/>
            <a:pathLst>
              <a:path w="539" h="530">
                <a:moveTo>
                  <a:pt x="0" y="530"/>
                </a:moveTo>
                <a:cubicBezTo>
                  <a:pt x="28" y="452"/>
                  <a:pt x="81" y="122"/>
                  <a:pt x="171" y="61"/>
                </a:cubicBezTo>
                <a:cubicBezTo>
                  <a:pt x="261" y="0"/>
                  <a:pt x="462" y="143"/>
                  <a:pt x="539" y="164"/>
                </a:cubicBezTo>
              </a:path>
            </a:pathLst>
          </a:custGeom>
          <a:noFill/>
          <a:ln w="25400" cap="flat" cmpd="sng">
            <a:solidFill>
              <a:srgbClr val="3366FF"/>
            </a:solidFill>
            <a:prstDash val="solid"/>
            <a:round/>
            <a:headEnd/>
            <a:tailEnd/>
          </a:ln>
          <a:effectLst/>
        </p:spPr>
        <p:txBody>
          <a:bodyPr/>
          <a:lstStyle/>
          <a:p>
            <a:endParaRPr lang="en-US"/>
          </a:p>
        </p:txBody>
      </p:sp>
      <p:sp>
        <p:nvSpPr>
          <p:cNvPr id="35855" name="Freeform 15"/>
          <p:cNvSpPr>
            <a:spLocks/>
          </p:cNvSpPr>
          <p:nvPr/>
        </p:nvSpPr>
        <p:spPr bwMode="auto">
          <a:xfrm>
            <a:off x="8001000" y="3429000"/>
            <a:ext cx="830263" cy="696913"/>
          </a:xfrm>
          <a:custGeom>
            <a:avLst/>
            <a:gdLst/>
            <a:ahLst/>
            <a:cxnLst>
              <a:cxn ang="0">
                <a:pos x="0" y="0"/>
              </a:cxn>
              <a:cxn ang="0">
                <a:pos x="235" y="391"/>
              </a:cxn>
              <a:cxn ang="0">
                <a:pos x="523" y="286"/>
              </a:cxn>
            </a:cxnLst>
            <a:rect l="0" t="0" r="r" b="b"/>
            <a:pathLst>
              <a:path w="523" h="439">
                <a:moveTo>
                  <a:pt x="0" y="0"/>
                </a:moveTo>
                <a:cubicBezTo>
                  <a:pt x="39" y="65"/>
                  <a:pt x="148" y="343"/>
                  <a:pt x="235" y="391"/>
                </a:cubicBezTo>
                <a:cubicBezTo>
                  <a:pt x="322" y="439"/>
                  <a:pt x="463" y="308"/>
                  <a:pt x="523" y="286"/>
                </a:cubicBezTo>
              </a:path>
            </a:pathLst>
          </a:custGeom>
          <a:noFill/>
          <a:ln w="25400" cap="flat" cmpd="sng">
            <a:solidFill>
              <a:srgbClr val="3366FF"/>
            </a:solidFill>
            <a:prstDash val="solid"/>
            <a:round/>
            <a:headEnd/>
            <a:tailEnd/>
          </a:ln>
          <a:effectLst/>
        </p:spPr>
        <p:txBody>
          <a:bodyPr/>
          <a:lstStyle/>
          <a:p>
            <a:endParaRPr lang="en-US"/>
          </a:p>
        </p:txBody>
      </p:sp>
      <p:sp>
        <p:nvSpPr>
          <p:cNvPr id="35856" name="Oval 16"/>
          <p:cNvSpPr>
            <a:spLocks noChangeArrowheads="1"/>
          </p:cNvSpPr>
          <p:nvPr/>
        </p:nvSpPr>
        <p:spPr bwMode="auto">
          <a:xfrm>
            <a:off x="7315200" y="2895600"/>
            <a:ext cx="838200" cy="838200"/>
          </a:xfrm>
          <a:prstGeom prst="ellipse">
            <a:avLst/>
          </a:prstGeom>
          <a:solidFill>
            <a:schemeClr val="accent1"/>
          </a:solidFill>
          <a:ln w="9525" algn="ctr">
            <a:noFill/>
            <a:round/>
            <a:headEnd/>
            <a:tailEnd/>
          </a:ln>
          <a:effectLst/>
        </p:spPr>
        <p:txBody>
          <a:bodyPr wrap="none" anchor="ctr"/>
          <a:lstStyle/>
          <a:p>
            <a:endParaRPr lang="en-US"/>
          </a:p>
        </p:txBody>
      </p:sp>
      <p:sp>
        <p:nvSpPr>
          <p:cNvPr id="35857" name="Line 17"/>
          <p:cNvSpPr>
            <a:spLocks noChangeShapeType="1"/>
          </p:cNvSpPr>
          <p:nvPr/>
        </p:nvSpPr>
        <p:spPr bwMode="auto">
          <a:xfrm flipV="1">
            <a:off x="6096000" y="3200400"/>
            <a:ext cx="0" cy="152400"/>
          </a:xfrm>
          <a:prstGeom prst="line">
            <a:avLst/>
          </a:prstGeom>
          <a:noFill/>
          <a:ln w="50800">
            <a:solidFill>
              <a:srgbClr val="3366FF"/>
            </a:solidFill>
            <a:round/>
            <a:headEnd/>
            <a:tailEnd type="triangle" w="lg" len="lg"/>
          </a:ln>
          <a:effectLst/>
        </p:spPr>
        <p:txBody>
          <a:bodyPr/>
          <a:lstStyle/>
          <a:p>
            <a:endParaRPr lang="en-US"/>
          </a:p>
        </p:txBody>
      </p:sp>
      <p:sp>
        <p:nvSpPr>
          <p:cNvPr id="35858" name="Text Box 18"/>
          <p:cNvSpPr txBox="1">
            <a:spLocks noChangeArrowheads="1"/>
          </p:cNvSpPr>
          <p:nvPr/>
        </p:nvSpPr>
        <p:spPr bwMode="auto">
          <a:xfrm>
            <a:off x="5283200" y="4978400"/>
            <a:ext cx="3557588" cy="874022"/>
          </a:xfrm>
          <a:prstGeom prst="rect">
            <a:avLst/>
          </a:prstGeom>
          <a:noFill/>
          <a:ln w="9525" algn="ctr">
            <a:noFill/>
            <a:miter lim="800000"/>
            <a:headEnd/>
            <a:tailEnd/>
          </a:ln>
          <a:effectLst/>
        </p:spPr>
        <p:txBody>
          <a:bodyPr wrap="square">
            <a:spAutoFit/>
          </a:bodyPr>
          <a:lstStyle/>
          <a:p>
            <a:pPr marL="342900" indent="-342900">
              <a:lnSpc>
                <a:spcPct val="80000"/>
              </a:lnSpc>
              <a:spcBef>
                <a:spcPct val="20000"/>
              </a:spcBef>
              <a:buClr>
                <a:schemeClr val="accent1"/>
              </a:buClr>
            </a:pPr>
            <a:r>
              <a:rPr lang="en-US" dirty="0"/>
              <a:t>Geo. storm is response </a:t>
            </a:r>
          </a:p>
          <a:p>
            <a:pPr marL="342900" indent="-342900">
              <a:lnSpc>
                <a:spcPct val="80000"/>
              </a:lnSpc>
              <a:spcBef>
                <a:spcPct val="20000"/>
              </a:spcBef>
              <a:buClr>
                <a:schemeClr val="accent1"/>
              </a:buClr>
            </a:pPr>
            <a:r>
              <a:rPr lang="en-US" dirty="0"/>
              <a:t>of the magnetosphere on </a:t>
            </a:r>
          </a:p>
          <a:p>
            <a:pPr marL="342900" indent="-342900">
              <a:lnSpc>
                <a:spcPct val="80000"/>
              </a:lnSpc>
              <a:spcBef>
                <a:spcPct val="20000"/>
              </a:spcBef>
              <a:buClr>
                <a:schemeClr val="accent1"/>
              </a:buClr>
            </a:pPr>
            <a:r>
              <a:rPr lang="en-US" dirty="0"/>
              <a:t>southwardly directed IMF</a:t>
            </a:r>
          </a:p>
        </p:txBody>
      </p:sp>
      <p:sp>
        <p:nvSpPr>
          <p:cNvPr id="35859" name="Text Box 19"/>
          <p:cNvSpPr txBox="1">
            <a:spLocks noChangeArrowheads="1"/>
          </p:cNvSpPr>
          <p:nvPr/>
        </p:nvSpPr>
        <p:spPr bwMode="auto">
          <a:xfrm>
            <a:off x="215900" y="5018088"/>
            <a:ext cx="5257800" cy="867930"/>
          </a:xfrm>
          <a:prstGeom prst="rect">
            <a:avLst/>
          </a:prstGeom>
          <a:noFill/>
          <a:ln w="9525" algn="ctr">
            <a:noFill/>
            <a:miter lim="800000"/>
            <a:headEnd/>
            <a:tailEnd/>
          </a:ln>
          <a:effectLst/>
        </p:spPr>
        <p:txBody>
          <a:bodyPr wrap="square">
            <a:spAutoFit/>
          </a:bodyPr>
          <a:lstStyle/>
          <a:p>
            <a:pPr marL="342900" indent="-342900" algn="l">
              <a:lnSpc>
                <a:spcPct val="80000"/>
              </a:lnSpc>
              <a:spcBef>
                <a:spcPct val="20000"/>
              </a:spcBef>
              <a:buClr>
                <a:schemeClr val="accent1"/>
              </a:buClr>
            </a:pPr>
            <a:r>
              <a:rPr lang="en-US" dirty="0" err="1"/>
              <a:t>Geoeffectiveness</a:t>
            </a:r>
            <a:r>
              <a:rPr lang="en-US" dirty="0"/>
              <a:t> of a halo  CME  depends on </a:t>
            </a:r>
          </a:p>
          <a:p>
            <a:pPr marL="342900" indent="-342900" algn="l">
              <a:lnSpc>
                <a:spcPct val="80000"/>
              </a:lnSpc>
              <a:spcBef>
                <a:spcPct val="20000"/>
              </a:spcBef>
              <a:buClr>
                <a:schemeClr val="accent1"/>
              </a:buClr>
              <a:buFontTx/>
              <a:buChar char="•"/>
            </a:pPr>
            <a:r>
              <a:rPr lang="en-US" dirty="0"/>
              <a:t>the field strength in it and </a:t>
            </a:r>
          </a:p>
          <a:p>
            <a:pPr marL="342900" indent="-342900" algn="l">
              <a:lnSpc>
                <a:spcPct val="80000"/>
              </a:lnSpc>
              <a:spcBef>
                <a:spcPct val="20000"/>
              </a:spcBef>
              <a:buClr>
                <a:schemeClr val="accent1"/>
              </a:buClr>
              <a:buFontTx/>
              <a:buChar char="•"/>
            </a:pPr>
            <a:r>
              <a:rPr lang="en-US" dirty="0"/>
              <a:t>the orientation of the  mag. field</a:t>
            </a:r>
          </a:p>
        </p:txBody>
      </p:sp>
      <p:sp>
        <p:nvSpPr>
          <p:cNvPr id="35860" name="Text Box 20"/>
          <p:cNvSpPr txBox="1">
            <a:spLocks noChangeArrowheads="1"/>
          </p:cNvSpPr>
          <p:nvPr/>
        </p:nvSpPr>
        <p:spPr bwMode="auto">
          <a:xfrm>
            <a:off x="2204936" y="2743200"/>
            <a:ext cx="644728" cy="289310"/>
          </a:xfrm>
          <a:prstGeom prst="rect">
            <a:avLst/>
          </a:prstGeom>
          <a:noFill/>
          <a:ln w="9525" algn="ctr">
            <a:noFill/>
            <a:miter lim="800000"/>
            <a:headEnd/>
            <a:tailEnd/>
          </a:ln>
          <a:effectLst/>
        </p:spPr>
        <p:txBody>
          <a:bodyPr wrap="none">
            <a:spAutoFit/>
          </a:bodyPr>
          <a:lstStyle/>
          <a:p>
            <a:pPr marL="342900" indent="-342900">
              <a:lnSpc>
                <a:spcPct val="80000"/>
              </a:lnSpc>
              <a:spcBef>
                <a:spcPct val="20000"/>
              </a:spcBef>
              <a:buClr>
                <a:schemeClr val="accent1"/>
              </a:buClr>
            </a:pPr>
            <a:r>
              <a:rPr lang="en-US" sz="1600" dirty="0">
                <a:latin typeface="Arial Rounded MT Bold" pitchFamily="34" charset="0"/>
              </a:rPr>
              <a:t>CME</a:t>
            </a:r>
          </a:p>
        </p:txBody>
      </p:sp>
      <p:sp>
        <p:nvSpPr>
          <p:cNvPr id="35861" name="Oval 21"/>
          <p:cNvSpPr>
            <a:spLocks noChangeArrowheads="1"/>
          </p:cNvSpPr>
          <p:nvPr/>
        </p:nvSpPr>
        <p:spPr bwMode="auto">
          <a:xfrm>
            <a:off x="685800" y="2819400"/>
            <a:ext cx="685800" cy="685800"/>
          </a:xfrm>
          <a:prstGeom prst="ellipse">
            <a:avLst/>
          </a:prstGeom>
          <a:solidFill>
            <a:srgbClr val="FFFF00"/>
          </a:solidFill>
          <a:ln w="9525" algn="ctr">
            <a:solidFill>
              <a:srgbClr val="FFFF00"/>
            </a:solidFill>
            <a:round/>
            <a:headEnd/>
            <a:tailEnd/>
          </a:ln>
          <a:effectLst/>
        </p:spPr>
        <p:txBody>
          <a:bodyPr wrap="none" anchor="ctr"/>
          <a:lstStyle/>
          <a:p>
            <a:endParaRPr lang="en-US"/>
          </a:p>
        </p:txBody>
      </p:sp>
      <p:sp>
        <p:nvSpPr>
          <p:cNvPr id="35862" name="Text Box 22"/>
          <p:cNvSpPr txBox="1">
            <a:spLocks noChangeArrowheads="1"/>
          </p:cNvSpPr>
          <p:nvPr/>
        </p:nvSpPr>
        <p:spPr bwMode="auto">
          <a:xfrm>
            <a:off x="406639" y="2130425"/>
            <a:ext cx="1723549" cy="320024"/>
          </a:xfrm>
          <a:prstGeom prst="rect">
            <a:avLst/>
          </a:prstGeom>
          <a:noFill/>
          <a:ln w="9525" algn="ctr">
            <a:noFill/>
            <a:miter lim="800000"/>
            <a:headEnd/>
            <a:tailEnd/>
          </a:ln>
          <a:effectLst/>
        </p:spPr>
        <p:txBody>
          <a:bodyPr wrap="none">
            <a:spAutoFit/>
          </a:bodyPr>
          <a:lstStyle/>
          <a:p>
            <a:pPr marL="342900" indent="-342900">
              <a:lnSpc>
                <a:spcPct val="80000"/>
              </a:lnSpc>
              <a:spcBef>
                <a:spcPct val="20000"/>
              </a:spcBef>
              <a:buClr>
                <a:schemeClr val="accent1"/>
              </a:buClr>
            </a:pPr>
            <a:r>
              <a:rPr lang="en-US" dirty="0"/>
              <a:t>solar eruptions</a:t>
            </a:r>
          </a:p>
        </p:txBody>
      </p:sp>
      <p:sp>
        <p:nvSpPr>
          <p:cNvPr id="35863" name="Text Box 23"/>
          <p:cNvSpPr txBox="1">
            <a:spLocks noChangeArrowheads="1"/>
          </p:cNvSpPr>
          <p:nvPr/>
        </p:nvSpPr>
        <p:spPr bwMode="auto">
          <a:xfrm>
            <a:off x="7391400" y="3124200"/>
            <a:ext cx="704850" cy="311150"/>
          </a:xfrm>
          <a:prstGeom prst="rect">
            <a:avLst/>
          </a:prstGeom>
          <a:noFill/>
          <a:ln w="9525" algn="ctr">
            <a:noFill/>
            <a:miter lim="800000"/>
            <a:headEnd/>
            <a:tailEnd/>
          </a:ln>
          <a:effectLst/>
        </p:spPr>
        <p:txBody>
          <a:bodyPr wrap="none">
            <a:spAutoFit/>
          </a:bodyPr>
          <a:lstStyle/>
          <a:p>
            <a:pPr marL="342900" indent="-342900">
              <a:lnSpc>
                <a:spcPct val="80000"/>
              </a:lnSpc>
              <a:spcBef>
                <a:spcPct val="20000"/>
              </a:spcBef>
              <a:buClr>
                <a:schemeClr val="accent1"/>
              </a:buClr>
            </a:pPr>
            <a:r>
              <a:rPr lang="en-US">
                <a:solidFill>
                  <a:schemeClr val="bg1"/>
                </a:solidFill>
                <a:effectLst>
                  <a:outerShdw blurRad="38100" dist="38100" dir="2700000" algn="tl">
                    <a:srgbClr val="C0C0C0"/>
                  </a:outerShdw>
                </a:effectLst>
                <a:latin typeface="Arial Rounded MT Bold" pitchFamily="34" charset="0"/>
              </a:rPr>
              <a:t>earth</a:t>
            </a:r>
          </a:p>
        </p:txBody>
      </p:sp>
      <p:sp>
        <p:nvSpPr>
          <p:cNvPr id="35864" name="Text Box 24"/>
          <p:cNvSpPr txBox="1">
            <a:spLocks noChangeArrowheads="1"/>
          </p:cNvSpPr>
          <p:nvPr/>
        </p:nvSpPr>
        <p:spPr bwMode="auto">
          <a:xfrm>
            <a:off x="762000" y="2971800"/>
            <a:ext cx="552450" cy="311150"/>
          </a:xfrm>
          <a:prstGeom prst="rect">
            <a:avLst/>
          </a:prstGeom>
          <a:noFill/>
          <a:ln w="9525" algn="ctr">
            <a:noFill/>
            <a:miter lim="800000"/>
            <a:headEnd/>
            <a:tailEnd/>
          </a:ln>
          <a:effectLst/>
        </p:spPr>
        <p:txBody>
          <a:bodyPr wrap="none">
            <a:spAutoFit/>
          </a:bodyPr>
          <a:lstStyle/>
          <a:p>
            <a:pPr marL="342900" indent="-342900">
              <a:lnSpc>
                <a:spcPct val="80000"/>
              </a:lnSpc>
              <a:spcBef>
                <a:spcPct val="20000"/>
              </a:spcBef>
              <a:buClr>
                <a:schemeClr val="accent1"/>
              </a:buClr>
            </a:pPr>
            <a:r>
              <a:rPr lang="en-US">
                <a:solidFill>
                  <a:schemeClr val="bg1"/>
                </a:solidFill>
                <a:effectLst>
                  <a:outerShdw blurRad="38100" dist="38100" dir="2700000" algn="tl">
                    <a:srgbClr val="C0C0C0"/>
                  </a:outerShdw>
                </a:effectLst>
                <a:latin typeface="Arial Rounded MT Bold" pitchFamily="34" charset="0"/>
              </a:rPr>
              <a:t>sun</a:t>
            </a:r>
          </a:p>
        </p:txBody>
      </p:sp>
      <p:sp>
        <p:nvSpPr>
          <p:cNvPr id="35865" name="Text Box 25"/>
          <p:cNvSpPr txBox="1">
            <a:spLocks noChangeArrowheads="1"/>
          </p:cNvSpPr>
          <p:nvPr/>
        </p:nvSpPr>
        <p:spPr bwMode="auto">
          <a:xfrm>
            <a:off x="3344659" y="2349500"/>
            <a:ext cx="1814920" cy="597023"/>
          </a:xfrm>
          <a:prstGeom prst="rect">
            <a:avLst/>
          </a:prstGeom>
          <a:noFill/>
          <a:ln w="9525" algn="ctr">
            <a:noFill/>
            <a:miter lim="800000"/>
            <a:headEnd/>
            <a:tailEnd/>
          </a:ln>
          <a:effectLst/>
        </p:spPr>
        <p:txBody>
          <a:bodyPr wrap="none">
            <a:spAutoFit/>
          </a:bodyPr>
          <a:lstStyle/>
          <a:p>
            <a:pPr marL="342900" indent="-342900">
              <a:lnSpc>
                <a:spcPct val="80000"/>
              </a:lnSpc>
              <a:spcBef>
                <a:spcPct val="20000"/>
              </a:spcBef>
              <a:buClr>
                <a:schemeClr val="accent1"/>
              </a:buClr>
            </a:pPr>
            <a:r>
              <a:rPr lang="en-US" dirty="0"/>
              <a:t>magnetic cloud,</a:t>
            </a:r>
          </a:p>
          <a:p>
            <a:pPr marL="342900" indent="-342900">
              <a:lnSpc>
                <a:spcPct val="80000"/>
              </a:lnSpc>
              <a:spcBef>
                <a:spcPct val="20000"/>
              </a:spcBef>
              <a:buClr>
                <a:schemeClr val="accent1"/>
              </a:buClr>
            </a:pPr>
            <a:r>
              <a:rPr lang="en-US" dirty="0"/>
              <a:t>a flux rope</a:t>
            </a:r>
          </a:p>
        </p:txBody>
      </p:sp>
      <p:sp>
        <p:nvSpPr>
          <p:cNvPr id="35866" name="Text Box 26"/>
          <p:cNvSpPr txBox="1">
            <a:spLocks noChangeArrowheads="1"/>
          </p:cNvSpPr>
          <p:nvPr/>
        </p:nvSpPr>
        <p:spPr bwMode="auto">
          <a:xfrm>
            <a:off x="5987637" y="1295400"/>
            <a:ext cx="2921826" cy="874022"/>
          </a:xfrm>
          <a:prstGeom prst="rect">
            <a:avLst/>
          </a:prstGeom>
          <a:noFill/>
          <a:ln w="9525" algn="ctr">
            <a:noFill/>
            <a:miter lim="800000"/>
            <a:headEnd/>
            <a:tailEnd/>
          </a:ln>
          <a:effectLst/>
        </p:spPr>
        <p:txBody>
          <a:bodyPr wrap="none">
            <a:spAutoFit/>
          </a:bodyPr>
          <a:lstStyle/>
          <a:p>
            <a:pPr marL="342900" indent="-342900">
              <a:lnSpc>
                <a:spcPct val="80000"/>
              </a:lnSpc>
              <a:spcBef>
                <a:spcPct val="20000"/>
              </a:spcBef>
              <a:buClr>
                <a:schemeClr val="accent1"/>
              </a:buClr>
            </a:pPr>
            <a:r>
              <a:rPr lang="en-US" dirty="0"/>
              <a:t>reconnection occurs when</a:t>
            </a:r>
          </a:p>
          <a:p>
            <a:pPr marL="342900" indent="-342900">
              <a:lnSpc>
                <a:spcPct val="80000"/>
              </a:lnSpc>
              <a:spcBef>
                <a:spcPct val="20000"/>
              </a:spcBef>
              <a:buClr>
                <a:schemeClr val="accent1"/>
              </a:buClr>
            </a:pPr>
            <a:r>
              <a:rPr lang="en-US" dirty="0"/>
              <a:t>CME’s MF and Earth’s MF </a:t>
            </a:r>
          </a:p>
          <a:p>
            <a:pPr marL="342900" indent="-342900">
              <a:lnSpc>
                <a:spcPct val="80000"/>
              </a:lnSpc>
              <a:spcBef>
                <a:spcPct val="20000"/>
              </a:spcBef>
              <a:buClr>
                <a:schemeClr val="accent1"/>
              </a:buClr>
            </a:pPr>
            <a:r>
              <a:rPr lang="en-US" dirty="0"/>
              <a:t>have opposite components</a:t>
            </a:r>
          </a:p>
        </p:txBody>
      </p:sp>
      <p:sp>
        <p:nvSpPr>
          <p:cNvPr id="35867" name="Line 27"/>
          <p:cNvSpPr>
            <a:spLocks noChangeShapeType="1"/>
          </p:cNvSpPr>
          <p:nvPr/>
        </p:nvSpPr>
        <p:spPr bwMode="auto">
          <a:xfrm>
            <a:off x="1187450" y="2463800"/>
            <a:ext cx="184150" cy="736600"/>
          </a:xfrm>
          <a:prstGeom prst="line">
            <a:avLst/>
          </a:prstGeom>
          <a:noFill/>
          <a:ln w="9525">
            <a:solidFill>
              <a:schemeClr val="bg1"/>
            </a:solidFill>
            <a:round/>
            <a:headEnd/>
            <a:tailEnd type="triangle" w="med" len="med"/>
          </a:ln>
          <a:effectLst/>
        </p:spPr>
        <p:txBody>
          <a:bodyPr/>
          <a:lstStyle/>
          <a:p>
            <a:endParaRPr lang="en-US"/>
          </a:p>
        </p:txBody>
      </p:sp>
      <p:sp>
        <p:nvSpPr>
          <p:cNvPr id="35868" name="Line 28"/>
          <p:cNvSpPr>
            <a:spLocks noChangeShapeType="1"/>
          </p:cNvSpPr>
          <p:nvPr/>
        </p:nvSpPr>
        <p:spPr bwMode="auto">
          <a:xfrm flipH="1">
            <a:off x="2133600" y="2971800"/>
            <a:ext cx="152400" cy="152400"/>
          </a:xfrm>
          <a:prstGeom prst="line">
            <a:avLst/>
          </a:prstGeom>
          <a:noFill/>
          <a:ln w="9525">
            <a:solidFill>
              <a:schemeClr val="bg1"/>
            </a:solidFill>
            <a:round/>
            <a:headEnd/>
            <a:tailEnd type="triangle" w="med" len="med"/>
          </a:ln>
          <a:effectLst/>
        </p:spPr>
        <p:txBody>
          <a:bodyPr/>
          <a:lstStyle/>
          <a:p>
            <a:endParaRPr lang="en-US"/>
          </a:p>
        </p:txBody>
      </p:sp>
      <p:sp>
        <p:nvSpPr>
          <p:cNvPr id="35869" name="Line 29"/>
          <p:cNvSpPr>
            <a:spLocks noChangeShapeType="1"/>
          </p:cNvSpPr>
          <p:nvPr/>
        </p:nvSpPr>
        <p:spPr bwMode="auto">
          <a:xfrm>
            <a:off x="3200400" y="1295400"/>
            <a:ext cx="685800" cy="381000"/>
          </a:xfrm>
          <a:prstGeom prst="line">
            <a:avLst/>
          </a:prstGeom>
          <a:noFill/>
          <a:ln w="9525">
            <a:solidFill>
              <a:schemeClr val="bg1"/>
            </a:solidFill>
            <a:round/>
            <a:headEnd/>
            <a:tailEnd type="triangle" w="med" len="med"/>
          </a:ln>
          <a:effectLst/>
        </p:spPr>
        <p:txBody>
          <a:bodyPr/>
          <a:lstStyle/>
          <a:p>
            <a:endParaRPr lang="en-US"/>
          </a:p>
        </p:txBody>
      </p:sp>
      <p:sp>
        <p:nvSpPr>
          <p:cNvPr id="35871" name="Line 31"/>
          <p:cNvSpPr>
            <a:spLocks noChangeShapeType="1"/>
          </p:cNvSpPr>
          <p:nvPr/>
        </p:nvSpPr>
        <p:spPr bwMode="auto">
          <a:xfrm>
            <a:off x="4343400" y="2895600"/>
            <a:ext cx="838200" cy="152400"/>
          </a:xfrm>
          <a:prstGeom prst="line">
            <a:avLst/>
          </a:prstGeom>
          <a:noFill/>
          <a:ln w="9525">
            <a:solidFill>
              <a:schemeClr val="bg1"/>
            </a:solidFill>
            <a:round/>
            <a:headEnd/>
            <a:tailEnd type="triangle" w="med" len="med"/>
          </a:ln>
          <a:effectLst/>
        </p:spPr>
        <p:txBody>
          <a:bodyPr/>
          <a:lstStyle/>
          <a:p>
            <a:endParaRPr lang="en-US"/>
          </a:p>
        </p:txBody>
      </p:sp>
      <p:sp>
        <p:nvSpPr>
          <p:cNvPr id="35872" name="Line 32"/>
          <p:cNvSpPr>
            <a:spLocks noChangeShapeType="1"/>
          </p:cNvSpPr>
          <p:nvPr/>
        </p:nvSpPr>
        <p:spPr bwMode="auto">
          <a:xfrm>
            <a:off x="5856288" y="1320800"/>
            <a:ext cx="87312" cy="1955800"/>
          </a:xfrm>
          <a:prstGeom prst="line">
            <a:avLst/>
          </a:prstGeom>
          <a:noFill/>
          <a:ln w="9525">
            <a:solidFill>
              <a:schemeClr val="bg1"/>
            </a:solidFill>
            <a:round/>
            <a:headEnd/>
            <a:tailEnd type="triangle" w="med" len="med"/>
          </a:ln>
          <a:effectLst/>
        </p:spPr>
        <p:txBody>
          <a:bodyPr/>
          <a:lstStyle/>
          <a:p>
            <a:endParaRPr lang="en-US"/>
          </a:p>
        </p:txBody>
      </p:sp>
      <p:sp>
        <p:nvSpPr>
          <p:cNvPr id="35" name="Text Box 12"/>
          <p:cNvSpPr txBox="1">
            <a:spLocks noChangeArrowheads="1"/>
          </p:cNvSpPr>
          <p:nvPr/>
        </p:nvSpPr>
        <p:spPr bwMode="auto">
          <a:xfrm>
            <a:off x="190500" y="311150"/>
            <a:ext cx="7970838" cy="915988"/>
          </a:xfrm>
          <a:prstGeom prst="rect">
            <a:avLst/>
          </a:prstGeom>
          <a:noFill/>
          <a:ln w="9525" algn="ctr">
            <a:noFill/>
            <a:miter lim="800000"/>
            <a:headEnd/>
            <a:tailEnd/>
          </a:ln>
          <a:effectLst/>
        </p:spPr>
        <p:txBody>
          <a:bodyPr>
            <a:spAutoFit/>
          </a:bodyPr>
          <a:lstStyle/>
          <a:p>
            <a:pPr algn="l">
              <a:buFontTx/>
              <a:buChar char="•"/>
            </a:pPr>
            <a:r>
              <a:rPr lang="en-US" dirty="0">
                <a:effectLst>
                  <a:outerShdw blurRad="38100" dist="38100" dir="2700000" algn="tl">
                    <a:srgbClr val="000000"/>
                  </a:outerShdw>
                </a:effectLst>
              </a:rPr>
              <a:t> about 40-50% of CMEs are associated with storms</a:t>
            </a:r>
          </a:p>
          <a:p>
            <a:pPr algn="l">
              <a:buFontTx/>
              <a:buChar char="•"/>
            </a:pPr>
            <a:r>
              <a:rPr lang="en-US" dirty="0">
                <a:effectLst>
                  <a:outerShdw blurRad="38100" dist="38100" dir="2700000" algn="tl">
                    <a:srgbClr val="000000"/>
                  </a:outerShdw>
                </a:effectLst>
              </a:rPr>
              <a:t> up to 80% of storms are associated with CMEs</a:t>
            </a:r>
          </a:p>
          <a:p>
            <a:pPr algn="l"/>
            <a:r>
              <a:rPr lang="en-US" dirty="0">
                <a:effectLst>
                  <a:outerShdw blurRad="38100" dist="38100" dir="2700000" algn="tl">
                    <a:srgbClr val="000000"/>
                  </a:outerShdw>
                </a:effectLst>
              </a:rPr>
              <a:t>			(</a:t>
            </a:r>
            <a:r>
              <a:rPr lang="en-US" dirty="0" err="1">
                <a:effectLst>
                  <a:outerShdw blurRad="38100" dist="38100" dir="2700000" algn="tl">
                    <a:srgbClr val="000000"/>
                  </a:outerShdw>
                </a:effectLst>
              </a:rPr>
              <a:t>Yermolaev</a:t>
            </a:r>
            <a:r>
              <a:rPr lang="en-US" dirty="0">
                <a:effectLst>
                  <a:outerShdw blurRad="38100" dist="38100" dir="2700000" algn="tl">
                    <a:srgbClr val="000000"/>
                  </a:outerShdw>
                </a:effectLst>
              </a:rPr>
              <a:t> et al., 2005)</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1"/>
          <p:cNvSpPr>
            <a:spLocks noGrp="1"/>
          </p:cNvSpPr>
          <p:nvPr>
            <p:ph type="dt" sz="half" idx="10"/>
          </p:nvPr>
        </p:nvSpPr>
        <p:spPr/>
        <p:txBody>
          <a:bodyPr/>
          <a:lstStyle/>
          <a:p>
            <a:pPr lvl="0"/>
            <a:fld id="{6C61167C-C81D-4603-8215-CA2C1BBE5A05}" type="datetime1">
              <a:rPr lang="en-US" smtClean="0"/>
              <a:pPr lvl="0"/>
              <a:t>11/3/2013</a:t>
            </a:fld>
            <a:endParaRPr lang="en-US"/>
          </a:p>
        </p:txBody>
      </p:sp>
      <p:sp>
        <p:nvSpPr>
          <p:cNvPr id="2" name="Title 1"/>
          <p:cNvSpPr txBox="1">
            <a:spLocks noGrp="1"/>
          </p:cNvSpPr>
          <p:nvPr>
            <p:ph type="title" idx="4294967295"/>
          </p:nvPr>
        </p:nvSpPr>
        <p:spPr>
          <a:xfrm>
            <a:off x="603360" y="239681"/>
            <a:ext cx="7937279" cy="586957"/>
          </a:xfrm>
        </p:spPr>
        <p:txBody>
          <a:bodyPr wrap="square" anchorCtr="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pPr lvl="0">
              <a:buNone/>
            </a:pPr>
            <a:r>
              <a:rPr lang="en-US" sz="3200" dirty="0" smtClean="0"/>
              <a:t>We Can Detect and Measure </a:t>
            </a:r>
            <a:r>
              <a:rPr lang="en-US" sz="3200" dirty="0" err="1" smtClean="0"/>
              <a:t>Ejecta</a:t>
            </a:r>
            <a:r>
              <a:rPr lang="en-US" sz="3200" dirty="0" smtClean="0"/>
              <a:t> at 1AU</a:t>
            </a:r>
            <a:endParaRPr lang="en-US" sz="3200" dirty="0"/>
          </a:p>
        </p:txBody>
      </p:sp>
      <p:pic>
        <p:nvPicPr>
          <p:cNvPr id="3" name="Picture 2"/>
          <p:cNvPicPr>
            <a:picLocks noChangeAspect="1"/>
          </p:cNvPicPr>
          <p:nvPr/>
        </p:nvPicPr>
        <p:blipFill>
          <a:blip r:embed="rId3" cstate="print">
            <a:alphaModFix/>
            <a:lum/>
          </a:blip>
          <a:srcRect/>
          <a:stretch>
            <a:fillRect/>
          </a:stretch>
        </p:blipFill>
        <p:spPr>
          <a:xfrm>
            <a:off x="593640" y="1058760"/>
            <a:ext cx="7620120" cy="4743720"/>
          </a:xfrm>
          <a:prstGeom prst="rect">
            <a:avLst/>
          </a:prstGeom>
          <a:noFill/>
          <a:ln>
            <a:noFill/>
          </a:ln>
        </p:spPr>
      </p:pic>
      <p:pic>
        <p:nvPicPr>
          <p:cNvPr id="4" name="Picture 3"/>
          <p:cNvPicPr>
            <a:picLocks noChangeAspect="1"/>
          </p:cNvPicPr>
          <p:nvPr/>
        </p:nvPicPr>
        <p:blipFill>
          <a:blip r:embed="rId4" cstate="print">
            <a:alphaModFix/>
            <a:lum/>
          </a:blip>
          <a:srcRect t="-515" b="63696"/>
          <a:stretch>
            <a:fillRect/>
          </a:stretch>
        </p:blipFill>
        <p:spPr>
          <a:xfrm>
            <a:off x="3468600" y="5029200"/>
            <a:ext cx="4432320" cy="1828800"/>
          </a:xfrm>
          <a:prstGeom prst="rect">
            <a:avLst/>
          </a:prstGeom>
          <a:noFill/>
          <a:ln>
            <a:noFill/>
          </a:ln>
        </p:spPr>
      </p:pic>
      <p:sp>
        <p:nvSpPr>
          <p:cNvPr id="5" name="Straight Connector 4"/>
          <p:cNvSpPr/>
          <p:nvPr/>
        </p:nvSpPr>
        <p:spPr>
          <a:xfrm flipV="1">
            <a:off x="5442120" y="1895400"/>
            <a:ext cx="1439" cy="1719359"/>
          </a:xfrm>
          <a:prstGeom prst="line">
            <a:avLst/>
          </a:prstGeom>
          <a:noFill/>
          <a:ln w="28440">
            <a:solidFill>
              <a:srgbClr val="FFFFFF"/>
            </a:solidFill>
            <a:prstDash val="solid"/>
            <a:miter/>
            <a:tailEnd type="arrow"/>
          </a:ln>
        </p:spPr>
        <p:txBody>
          <a:bodyPr vert="horz" wrap="square" lIns="90000" tIns="46800" rIns="90000" bIns="46800" anchor="t" anchorCtr="0" compatLnSpc="0"/>
          <a:lstStyle/>
          <a:p>
            <a:pPr lvl="0" rtl="0" hangingPunct="0">
              <a:buNone/>
              <a:tabLst/>
            </a:pPr>
            <a:endParaRPr lang="en-US" sz="2400">
              <a:latin typeface="Liberation Serif" pitchFamily="18"/>
              <a:ea typeface="DejaVu Sans" pitchFamily="2"/>
              <a:cs typeface="DejaVu Sans" pitchFamily="2"/>
            </a:endParaRPr>
          </a:p>
        </p:txBody>
      </p:sp>
      <p:sp>
        <p:nvSpPr>
          <p:cNvPr id="6" name="Straight Connector 5"/>
          <p:cNvSpPr/>
          <p:nvPr/>
        </p:nvSpPr>
        <p:spPr>
          <a:xfrm flipV="1">
            <a:off x="5454720" y="2851200"/>
            <a:ext cx="795240" cy="766800"/>
          </a:xfrm>
          <a:prstGeom prst="line">
            <a:avLst/>
          </a:prstGeom>
          <a:noFill/>
          <a:ln w="28440">
            <a:solidFill>
              <a:srgbClr val="FFFFFF"/>
            </a:solidFill>
            <a:prstDash val="solid"/>
            <a:miter/>
            <a:tailEnd type="arrow"/>
          </a:ln>
        </p:spPr>
        <p:txBody>
          <a:bodyPr vert="horz" wrap="square" lIns="90000" tIns="46800" rIns="90000" bIns="46800" anchor="t" anchorCtr="0" compatLnSpc="0"/>
          <a:lstStyle/>
          <a:p>
            <a:pPr lvl="0" rtl="0" hangingPunct="0">
              <a:buNone/>
              <a:tabLst/>
            </a:pPr>
            <a:endParaRPr lang="en-US" sz="2400">
              <a:latin typeface="Liberation Serif" pitchFamily="18"/>
              <a:ea typeface="DejaVu Sans" pitchFamily="2"/>
              <a:cs typeface="DejaVu Sans" pitchFamily="2"/>
            </a:endParaRPr>
          </a:p>
        </p:txBody>
      </p:sp>
      <p:sp>
        <p:nvSpPr>
          <p:cNvPr id="7" name="Straight Connector 6"/>
          <p:cNvSpPr/>
          <p:nvPr/>
        </p:nvSpPr>
        <p:spPr>
          <a:xfrm flipV="1">
            <a:off x="5440320" y="3601800"/>
            <a:ext cx="1660679" cy="11160"/>
          </a:xfrm>
          <a:prstGeom prst="line">
            <a:avLst/>
          </a:prstGeom>
          <a:noFill/>
          <a:ln w="28440">
            <a:solidFill>
              <a:srgbClr val="FFFFFF"/>
            </a:solidFill>
            <a:prstDash val="solid"/>
            <a:miter/>
            <a:tailEnd type="arrow"/>
          </a:ln>
        </p:spPr>
        <p:txBody>
          <a:bodyPr vert="horz" wrap="square" lIns="90000" tIns="46800" rIns="90000" bIns="46800" anchor="t" anchorCtr="0" compatLnSpc="0"/>
          <a:lstStyle/>
          <a:p>
            <a:pPr lvl="0" rtl="0" hangingPunct="0">
              <a:buNone/>
              <a:tabLst/>
            </a:pPr>
            <a:endParaRPr lang="en-US" sz="2400">
              <a:latin typeface="Liberation Serif" pitchFamily="18"/>
              <a:ea typeface="DejaVu Sans" pitchFamily="2"/>
              <a:cs typeface="DejaVu Sans" pitchFamily="2"/>
            </a:endParaRPr>
          </a:p>
        </p:txBody>
      </p:sp>
      <p:sp>
        <p:nvSpPr>
          <p:cNvPr id="8" name="Freeform 7"/>
          <p:cNvSpPr/>
          <p:nvPr/>
        </p:nvSpPr>
        <p:spPr>
          <a:xfrm>
            <a:off x="7085160" y="3398759"/>
            <a:ext cx="33300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buNone/>
              <a:tabLst/>
            </a:pPr>
            <a:r>
              <a:rPr lang="en-US" sz="2400">
                <a:solidFill>
                  <a:srgbClr val="FFFFFF"/>
                </a:solidFill>
                <a:effectLst>
                  <a:outerShdw dist="17961" dir="2700000">
                    <a:scrgbClr r="0" g="0" b="0"/>
                  </a:outerShdw>
                </a:effectLst>
                <a:latin typeface="Liberation Serif" pitchFamily="18"/>
                <a:ea typeface="DejaVu Sans" pitchFamily="2"/>
                <a:cs typeface="DejaVu Sans" pitchFamily="2"/>
              </a:rPr>
              <a:t>X</a:t>
            </a:r>
          </a:p>
        </p:txBody>
      </p:sp>
      <p:sp>
        <p:nvSpPr>
          <p:cNvPr id="9" name="Freeform 8"/>
          <p:cNvSpPr/>
          <p:nvPr/>
        </p:nvSpPr>
        <p:spPr>
          <a:xfrm>
            <a:off x="6248520" y="2448000"/>
            <a:ext cx="33300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buNone/>
              <a:tabLst/>
            </a:pPr>
            <a:r>
              <a:rPr lang="en-US" sz="2400">
                <a:solidFill>
                  <a:srgbClr val="FFFFFF"/>
                </a:solidFill>
                <a:effectLst>
                  <a:outerShdw dist="17961" dir="2700000">
                    <a:scrgbClr r="0" g="0" b="0"/>
                  </a:outerShdw>
                </a:effectLst>
                <a:latin typeface="Liberation Serif" pitchFamily="18"/>
                <a:ea typeface="DejaVu Sans" pitchFamily="2"/>
                <a:cs typeface="DejaVu Sans" pitchFamily="2"/>
              </a:rPr>
              <a:t>Y</a:t>
            </a:r>
          </a:p>
        </p:txBody>
      </p:sp>
      <p:sp>
        <p:nvSpPr>
          <p:cNvPr id="10" name="Freeform 9"/>
          <p:cNvSpPr/>
          <p:nvPr/>
        </p:nvSpPr>
        <p:spPr>
          <a:xfrm>
            <a:off x="5253120" y="1535039"/>
            <a:ext cx="32076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buNone/>
              <a:tabLst/>
            </a:pPr>
            <a:r>
              <a:rPr lang="en-US" sz="2400">
                <a:solidFill>
                  <a:srgbClr val="FFFFFF"/>
                </a:solidFill>
                <a:effectLst>
                  <a:outerShdw dist="17961" dir="2700000">
                    <a:scrgbClr r="0" g="0" b="0"/>
                  </a:outerShdw>
                </a:effectLst>
                <a:latin typeface="Liberation Serif" pitchFamily="18"/>
                <a:ea typeface="DejaVu Sans" pitchFamily="2"/>
                <a:cs typeface="DejaVu Sans" pitchFamily="2"/>
              </a:rPr>
              <a:t>Z</a:t>
            </a:r>
          </a:p>
        </p:txBody>
      </p:sp>
      <p:sp>
        <p:nvSpPr>
          <p:cNvPr id="11" name="Freeform 10"/>
          <p:cNvSpPr/>
          <p:nvPr/>
        </p:nvSpPr>
        <p:spPr>
          <a:xfrm>
            <a:off x="990600" y="1814400"/>
            <a:ext cx="2514600" cy="50975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lnSpc>
                <a:spcPct val="100000"/>
              </a:lnSpc>
              <a:buNone/>
              <a:tabLst/>
            </a:pPr>
            <a:r>
              <a:rPr lang="en-US" sz="2400" dirty="0">
                <a:solidFill>
                  <a:srgbClr val="FFFFFF"/>
                </a:solidFill>
                <a:effectLst>
                  <a:outerShdw dist="17961" dir="2700000">
                    <a:scrgbClr r="0" g="0" b="0"/>
                  </a:outerShdw>
                </a:effectLst>
                <a:latin typeface="Palatino Linotype" pitchFamily="18"/>
                <a:ea typeface="DejaVu Sans" pitchFamily="2"/>
                <a:cs typeface="DejaVu Sans" pitchFamily="2"/>
              </a:rPr>
              <a:t>Left handed MC</a:t>
            </a:r>
          </a:p>
        </p:txBody>
      </p:sp>
      <p:sp>
        <p:nvSpPr>
          <p:cNvPr id="12" name="Freeform 11"/>
          <p:cNvSpPr/>
          <p:nvPr/>
        </p:nvSpPr>
        <p:spPr>
          <a:xfrm>
            <a:off x="1609920" y="4156200"/>
            <a:ext cx="64080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a:solidFill>
                  <a:srgbClr val="FFFFFF"/>
                </a:solidFill>
                <a:effectLst>
                  <a:outerShdw dist="17961" dir="2700000">
                    <a:scrgbClr r="0" g="0" b="0"/>
                  </a:outerShdw>
                </a:effectLst>
                <a:latin typeface="Palatino Linotype" pitchFamily="18"/>
                <a:ea typeface="DejaVu Sans" pitchFamily="2"/>
                <a:cs typeface="DejaVu Sans" pitchFamily="2"/>
              </a:rPr>
              <a:t>ACE</a:t>
            </a:r>
          </a:p>
        </p:txBody>
      </p:sp>
      <p:sp>
        <p:nvSpPr>
          <p:cNvPr id="13" name="Straight Connector 12"/>
          <p:cNvSpPr/>
          <p:nvPr/>
        </p:nvSpPr>
        <p:spPr>
          <a:xfrm flipV="1">
            <a:off x="2232000" y="3585960"/>
            <a:ext cx="1054079" cy="817560"/>
          </a:xfrm>
          <a:prstGeom prst="line">
            <a:avLst/>
          </a:prstGeom>
          <a:noFill/>
          <a:ln w="12600">
            <a:solidFill>
              <a:srgbClr val="FFFFFF"/>
            </a:solidFill>
            <a:prstDash val="solid"/>
            <a:miter/>
            <a:tailEnd type="arrow"/>
          </a:ln>
        </p:spPr>
        <p:txBody>
          <a:bodyPr vert="horz" wrap="square" lIns="90000" tIns="46800" rIns="90000" bIns="46800" anchor="t" anchorCtr="0" compatLnSpc="0"/>
          <a:lstStyle/>
          <a:p>
            <a:pPr lvl="0" rtl="0" hangingPunct="0">
              <a:buNone/>
              <a:tabLst/>
            </a:pPr>
            <a:endParaRPr lang="en-US" sz="2400">
              <a:latin typeface="Liberation Serif" pitchFamily="18"/>
              <a:ea typeface="DejaVu Sans" pitchFamily="2"/>
              <a:cs typeface="DejaVu Sans" pitchFamily="2"/>
            </a:endParaRPr>
          </a:p>
        </p:txBody>
      </p:sp>
      <p:sp>
        <p:nvSpPr>
          <p:cNvPr id="14" name="Straight Connector 13"/>
          <p:cNvSpPr/>
          <p:nvPr/>
        </p:nvSpPr>
        <p:spPr>
          <a:xfrm>
            <a:off x="3411360" y="3548160"/>
            <a:ext cx="4626000" cy="539640"/>
          </a:xfrm>
          <a:prstGeom prst="line">
            <a:avLst/>
          </a:prstGeom>
          <a:noFill/>
          <a:ln w="28440">
            <a:solidFill>
              <a:srgbClr val="3366FF"/>
            </a:solidFill>
            <a:prstDash val="solid"/>
            <a:miter/>
            <a:tailEnd type="arrow"/>
          </a:ln>
        </p:spPr>
        <p:txBody>
          <a:bodyPr vert="horz" wrap="square" lIns="90000" tIns="46800" rIns="90000" bIns="46800" anchor="t" anchorCtr="0" compatLnSpc="0"/>
          <a:lstStyle/>
          <a:p>
            <a:pPr lvl="0" rtl="0" hangingPunct="0">
              <a:buNone/>
              <a:tabLst/>
            </a:pPr>
            <a:endParaRPr lang="en-US" sz="2400">
              <a:latin typeface="Liberation Serif" pitchFamily="18"/>
              <a:ea typeface="DejaVu Sans" pitchFamily="2"/>
              <a:cs typeface="DejaVu Sans" pitchFamily="2"/>
            </a:endParaRPr>
          </a:p>
        </p:txBody>
      </p:sp>
      <p:sp>
        <p:nvSpPr>
          <p:cNvPr id="15" name="Freeform 14"/>
          <p:cNvSpPr/>
          <p:nvPr/>
        </p:nvSpPr>
        <p:spPr>
          <a:xfrm>
            <a:off x="5900760" y="3973679"/>
            <a:ext cx="230076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a:solidFill>
                  <a:srgbClr val="FFFFFF"/>
                </a:solidFill>
                <a:effectLst>
                  <a:outerShdw dist="17961" dir="2700000">
                    <a:scrgbClr r="0" g="0" b="0"/>
                  </a:outerShdw>
                </a:effectLst>
                <a:latin typeface="Palatino Linotype" pitchFamily="18"/>
                <a:ea typeface="DejaVu Sans" pitchFamily="2"/>
                <a:cs typeface="DejaVu Sans" pitchFamily="2"/>
              </a:rPr>
              <a:t>Satellite trajectory</a:t>
            </a:r>
          </a:p>
        </p:txBody>
      </p:sp>
      <p:sp>
        <p:nvSpPr>
          <p:cNvPr id="16" name="Straight Connector 15"/>
          <p:cNvSpPr/>
          <p:nvPr/>
        </p:nvSpPr>
        <p:spPr>
          <a:xfrm>
            <a:off x="4216320" y="3654360"/>
            <a:ext cx="57240" cy="1346400"/>
          </a:xfrm>
          <a:prstGeom prst="line">
            <a:avLst/>
          </a:prstGeom>
          <a:noFill/>
          <a:ln w="38160">
            <a:solidFill>
              <a:srgbClr val="FFFFFF"/>
            </a:solidFill>
            <a:custDash>
              <a:ds d="100000" sp="100000"/>
            </a:custDash>
            <a:miter/>
          </a:ln>
        </p:spPr>
        <p:txBody>
          <a:bodyPr vert="horz" wrap="square" lIns="90000" tIns="46800" rIns="90000" bIns="46800" anchor="t" anchorCtr="0" compatLnSpc="0"/>
          <a:lstStyle/>
          <a:p>
            <a:pPr lvl="0" rtl="0" hangingPunct="0">
              <a:buNone/>
              <a:tabLst/>
            </a:pPr>
            <a:endParaRPr lang="en-US" sz="2400">
              <a:latin typeface="Liberation Serif" pitchFamily="18"/>
              <a:ea typeface="DejaVu Sans" pitchFamily="2"/>
              <a:cs typeface="DejaVu Sans" pitchFamily="2"/>
            </a:endParaRPr>
          </a:p>
        </p:txBody>
      </p:sp>
      <p:sp>
        <p:nvSpPr>
          <p:cNvPr id="17" name="Straight Connector 16"/>
          <p:cNvSpPr/>
          <p:nvPr/>
        </p:nvSpPr>
        <p:spPr>
          <a:xfrm flipH="1">
            <a:off x="6638760" y="3808440"/>
            <a:ext cx="6480" cy="1198440"/>
          </a:xfrm>
          <a:prstGeom prst="line">
            <a:avLst/>
          </a:prstGeom>
          <a:noFill/>
          <a:ln w="38160">
            <a:solidFill>
              <a:srgbClr val="FFFFFF"/>
            </a:solidFill>
            <a:custDash>
              <a:ds d="100000" sp="100000"/>
            </a:custDash>
            <a:miter/>
          </a:ln>
        </p:spPr>
        <p:txBody>
          <a:bodyPr vert="horz" wrap="square" lIns="90000" tIns="46800" rIns="90000" bIns="46800" anchor="t" anchorCtr="0" compatLnSpc="0"/>
          <a:lstStyle/>
          <a:p>
            <a:pPr lvl="0" rtl="0" hangingPunct="0">
              <a:buNone/>
              <a:tabLst/>
            </a:pPr>
            <a:endParaRPr lang="en-US" sz="2400">
              <a:latin typeface="Liberation Serif" pitchFamily="18"/>
              <a:ea typeface="DejaVu Sans" pitchFamily="2"/>
              <a:cs typeface="DejaVu Sans" pitchFamily="2"/>
            </a:endParaRPr>
          </a:p>
        </p:txBody>
      </p:sp>
      <p:sp>
        <p:nvSpPr>
          <p:cNvPr id="18" name="Freeform 17"/>
          <p:cNvSpPr/>
          <p:nvPr/>
        </p:nvSpPr>
        <p:spPr>
          <a:xfrm>
            <a:off x="3422520" y="5288040"/>
            <a:ext cx="31932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a:solidFill>
                  <a:srgbClr val="000000"/>
                </a:solidFill>
                <a:effectLst>
                  <a:outerShdw dist="17961" dir="2700000">
                    <a:scrgbClr r="0" g="0" b="0"/>
                  </a:outerShdw>
                </a:effectLst>
                <a:latin typeface="Palatino Linotype" pitchFamily="18"/>
                <a:ea typeface="DejaVu Sans" pitchFamily="2"/>
                <a:cs typeface="DejaVu Sans" pitchFamily="2"/>
              </a:rPr>
              <a:t>Y</a:t>
            </a:r>
          </a:p>
        </p:txBody>
      </p:sp>
      <p:sp>
        <p:nvSpPr>
          <p:cNvPr id="19" name="Freeform 18"/>
          <p:cNvSpPr/>
          <p:nvPr/>
        </p:nvSpPr>
        <p:spPr>
          <a:xfrm>
            <a:off x="3454560" y="5848199"/>
            <a:ext cx="33768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a:solidFill>
                  <a:srgbClr val="000000"/>
                </a:solidFill>
                <a:effectLst>
                  <a:outerShdw dist="17961" dir="2700000">
                    <a:scrgbClr r="0" g="0" b="0"/>
                  </a:outerShdw>
                </a:effectLst>
                <a:latin typeface="Palatino Linotype" pitchFamily="18"/>
                <a:ea typeface="DejaVu Sans" pitchFamily="2"/>
                <a:cs typeface="DejaVu Sans" pitchFamily="2"/>
              </a:rPr>
              <a:t>Z</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6BF821BE-D1D1-4350-BD7B-5471E94E6CC8}" type="datetime1">
              <a:rPr lang="en-US" smtClean="0"/>
              <a:pPr/>
              <a:t>11/3/2013</a:t>
            </a:fld>
            <a:endParaRPr lang="en-US"/>
          </a:p>
        </p:txBody>
      </p:sp>
      <p:sp>
        <p:nvSpPr>
          <p:cNvPr id="167946" name="Rectangle 10"/>
          <p:cNvSpPr>
            <a:spLocks noChangeArrowheads="1"/>
          </p:cNvSpPr>
          <p:nvPr/>
        </p:nvSpPr>
        <p:spPr bwMode="auto">
          <a:xfrm>
            <a:off x="5499100" y="228600"/>
            <a:ext cx="3263900" cy="6286500"/>
          </a:xfrm>
          <a:prstGeom prst="rect">
            <a:avLst/>
          </a:prstGeom>
          <a:solidFill>
            <a:schemeClr val="tx1"/>
          </a:solidFill>
          <a:ln w="9525" algn="ctr">
            <a:solidFill>
              <a:schemeClr val="bg2"/>
            </a:solidFill>
            <a:miter lim="800000"/>
            <a:headEnd/>
            <a:tailEnd/>
          </a:ln>
          <a:effectLst/>
        </p:spPr>
        <p:txBody>
          <a:bodyPr wrap="none" anchor="ctr">
            <a:spAutoFit/>
          </a:bodyPr>
          <a:lstStyle/>
          <a:p>
            <a:endParaRPr lang="en-US"/>
          </a:p>
        </p:txBody>
      </p:sp>
      <p:sp>
        <p:nvSpPr>
          <p:cNvPr id="167940" name="Text Box 4"/>
          <p:cNvSpPr txBox="1">
            <a:spLocks noChangeArrowheads="1"/>
          </p:cNvSpPr>
          <p:nvPr/>
        </p:nvSpPr>
        <p:spPr bwMode="auto">
          <a:xfrm>
            <a:off x="258763" y="4035425"/>
            <a:ext cx="5208587" cy="2014538"/>
          </a:xfrm>
          <a:prstGeom prst="rect">
            <a:avLst/>
          </a:prstGeom>
          <a:noFill/>
          <a:ln w="9525" algn="ctr">
            <a:noFill/>
            <a:miter lim="800000"/>
            <a:headEnd/>
            <a:tailEnd/>
          </a:ln>
          <a:effectLst/>
        </p:spPr>
        <p:txBody>
          <a:bodyPr>
            <a:spAutoFit/>
          </a:bodyPr>
          <a:lstStyle/>
          <a:p>
            <a:pPr algn="l"/>
            <a:r>
              <a:rPr lang="en-US">
                <a:effectLst>
                  <a:outerShdw blurRad="38100" dist="38100" dir="2700000" algn="tl">
                    <a:srgbClr val="000000"/>
                  </a:outerShdw>
                </a:effectLst>
              </a:rPr>
              <a:t>CME geoeffectiveness is determined by</a:t>
            </a:r>
          </a:p>
          <a:p>
            <a:pPr algn="l">
              <a:buFontTx/>
              <a:buChar char="•"/>
            </a:pPr>
            <a:endParaRPr lang="en-US">
              <a:effectLst>
                <a:outerShdw blurRad="38100" dist="38100" dir="2700000" algn="tl">
                  <a:srgbClr val="000000"/>
                </a:outerShdw>
              </a:effectLst>
            </a:endParaRPr>
          </a:p>
          <a:p>
            <a:pPr algn="l">
              <a:buFontTx/>
              <a:buChar char="•"/>
            </a:pPr>
            <a:r>
              <a:rPr lang="en-US">
                <a:effectLst>
                  <a:outerShdw blurRad="38100" dist="38100" dir="2700000" algn="tl">
                    <a:srgbClr val="000000"/>
                  </a:outerShdw>
                </a:effectLst>
              </a:rPr>
              <a:t> direction of the ejecta</a:t>
            </a:r>
          </a:p>
          <a:p>
            <a:pPr algn="l">
              <a:buFontTx/>
              <a:buChar char="•"/>
            </a:pPr>
            <a:r>
              <a:rPr lang="en-US">
                <a:effectLst>
                  <a:outerShdw blurRad="38100" dist="38100" dir="2700000" algn="tl">
                    <a:srgbClr val="000000"/>
                  </a:outerShdw>
                </a:effectLst>
              </a:rPr>
              <a:t> </a:t>
            </a:r>
            <a:r>
              <a:rPr lang="en-US" b="1" u="sng">
                <a:effectLst>
                  <a:outerShdw blurRad="38100" dist="38100" dir="2700000" algn="tl">
                    <a:srgbClr val="000000"/>
                  </a:outerShdw>
                </a:effectLst>
              </a:rPr>
              <a:t>orientation of the ejecta</a:t>
            </a:r>
            <a:r>
              <a:rPr lang="en-US">
                <a:effectLst>
                  <a:outerShdw blurRad="38100" dist="38100" dir="2700000" algn="tl">
                    <a:srgbClr val="000000"/>
                  </a:outerShdw>
                </a:effectLst>
              </a:rPr>
              <a:t> – negative Bz</a:t>
            </a:r>
          </a:p>
          <a:p>
            <a:pPr algn="l">
              <a:buFontTx/>
              <a:buChar char="•"/>
            </a:pPr>
            <a:r>
              <a:rPr lang="en-US">
                <a:effectLst>
                  <a:outerShdw blurRad="38100" dist="38100" dir="2700000" algn="tl">
                    <a:srgbClr val="000000"/>
                  </a:outerShdw>
                </a:effectLst>
              </a:rPr>
              <a:t> </a:t>
            </a:r>
            <a:r>
              <a:rPr lang="en-US" b="1" u="sng">
                <a:effectLst>
                  <a:outerShdw blurRad="38100" dist="38100" dir="2700000" algn="tl">
                    <a:srgbClr val="000000"/>
                  </a:outerShdw>
                </a:effectLst>
              </a:rPr>
              <a:t>magnetic field strength;</a:t>
            </a:r>
          </a:p>
          <a:p>
            <a:pPr algn="l">
              <a:buFontTx/>
              <a:buChar char="•"/>
            </a:pPr>
            <a:r>
              <a:rPr lang="en-US">
                <a:effectLst>
                  <a:outerShdw blurRad="38100" dist="38100" dir="2700000" algn="tl">
                    <a:srgbClr val="000000"/>
                  </a:outerShdw>
                </a:effectLst>
              </a:rPr>
              <a:t> duration of strong negative fields;</a:t>
            </a:r>
          </a:p>
          <a:p>
            <a:pPr algn="l">
              <a:buFontTx/>
              <a:buChar char="•"/>
            </a:pPr>
            <a:r>
              <a:rPr lang="en-US">
                <a:effectLst>
                  <a:outerShdw blurRad="38100" dist="38100" dir="2700000" algn="tl">
                    <a:srgbClr val="000000"/>
                  </a:outerShdw>
                </a:effectLst>
              </a:rPr>
              <a:t> plasma pressure &amp; bulk speed at 1AU;</a:t>
            </a:r>
            <a:endParaRPr lang="en-US">
              <a:solidFill>
                <a:schemeClr val="bg1"/>
              </a:solidFill>
              <a:effectLst>
                <a:outerShdw blurRad="38100" dist="38100" dir="2700000" algn="tl">
                  <a:srgbClr val="000000"/>
                </a:outerShdw>
              </a:effectLst>
              <a:latin typeface="Arial" charset="0"/>
            </a:endParaRPr>
          </a:p>
        </p:txBody>
      </p:sp>
      <p:pic>
        <p:nvPicPr>
          <p:cNvPr id="167945" name="Picture 9" descr="fig9"/>
          <p:cNvPicPr>
            <a:picLocks noChangeAspect="1" noChangeArrowheads="1"/>
          </p:cNvPicPr>
          <p:nvPr/>
        </p:nvPicPr>
        <p:blipFill>
          <a:blip r:embed="rId2" cstate="print"/>
          <a:srcRect/>
          <a:stretch>
            <a:fillRect/>
          </a:stretch>
        </p:blipFill>
        <p:spPr bwMode="auto">
          <a:xfrm>
            <a:off x="5556250" y="3430588"/>
            <a:ext cx="3111500" cy="3111500"/>
          </a:xfrm>
          <a:prstGeom prst="rect">
            <a:avLst/>
          </a:prstGeom>
          <a:noFill/>
        </p:spPr>
      </p:pic>
      <p:pic>
        <p:nvPicPr>
          <p:cNvPr id="167947" name="Picture 11" descr="Smith_cartoon"/>
          <p:cNvPicPr>
            <a:picLocks noChangeAspect="1" noChangeArrowheads="1"/>
          </p:cNvPicPr>
          <p:nvPr/>
        </p:nvPicPr>
        <p:blipFill>
          <a:blip r:embed="rId3" cstate="print"/>
          <a:srcRect/>
          <a:stretch>
            <a:fillRect/>
          </a:stretch>
        </p:blipFill>
        <p:spPr bwMode="auto">
          <a:xfrm>
            <a:off x="614363" y="266700"/>
            <a:ext cx="3957637" cy="3163888"/>
          </a:xfrm>
          <a:prstGeom prst="rect">
            <a:avLst/>
          </a:prstGeom>
          <a:noFill/>
          <a:effectLst/>
        </p:spPr>
      </p:pic>
      <p:pic>
        <p:nvPicPr>
          <p:cNvPr id="167944" name="Picture 8" descr="fig4"/>
          <p:cNvPicPr>
            <a:picLocks noChangeAspect="1" noChangeArrowheads="1"/>
          </p:cNvPicPr>
          <p:nvPr/>
        </p:nvPicPr>
        <p:blipFill>
          <a:blip r:embed="rId4" cstate="print"/>
          <a:srcRect/>
          <a:stretch>
            <a:fillRect/>
          </a:stretch>
        </p:blipFill>
        <p:spPr bwMode="auto">
          <a:xfrm>
            <a:off x="5556250" y="280988"/>
            <a:ext cx="3149600" cy="3149600"/>
          </a:xfrm>
          <a:prstGeom prst="rect">
            <a:avLst/>
          </a:prstGeom>
          <a:noFill/>
        </p:spPr>
      </p:pic>
      <p:pic>
        <p:nvPicPr>
          <p:cNvPr id="167938" name="Picture 2" descr="schema"/>
          <p:cNvPicPr>
            <a:picLocks noChangeAspect="1" noChangeArrowheads="1"/>
          </p:cNvPicPr>
          <p:nvPr/>
        </p:nvPicPr>
        <p:blipFill>
          <a:blip r:embed="rId5" cstate="print"/>
          <a:srcRect l="3333" t="1450" r="3368" b="37108"/>
          <a:stretch>
            <a:fillRect/>
          </a:stretch>
        </p:blipFill>
        <p:spPr bwMode="auto">
          <a:xfrm>
            <a:off x="4572000" y="250825"/>
            <a:ext cx="4198938" cy="3179763"/>
          </a:xfrm>
          <a:prstGeom prst="rect">
            <a:avLst/>
          </a:prstGeom>
          <a:noFill/>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ountain Top">
  <a:themeElements>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fontScheme name="Mountain Top">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stealth"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Palatino Linotype" pitchFamily="18"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stealth"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Palatino Linotype" pitchFamily="18"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23961</TotalTime>
  <Words>1980</Words>
  <Application>Microsoft Office PowerPoint</Application>
  <PresentationFormat>On-screen Show (4:3)</PresentationFormat>
  <Paragraphs>240</Paragraphs>
  <Slides>39</Slides>
  <Notes>7</Notes>
  <HiddenSlides>0</HiddenSlides>
  <MMClips>5</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Mountain Top</vt:lpstr>
      <vt:lpstr>Relationship Between Earth Directed Solar Eruptions and Magnetic Clouds at 1AU</vt:lpstr>
      <vt:lpstr>Slide 2</vt:lpstr>
      <vt:lpstr>Slide 3</vt:lpstr>
      <vt:lpstr>Slide 4</vt:lpstr>
      <vt:lpstr>Slide 5</vt:lpstr>
      <vt:lpstr>Slide 6</vt:lpstr>
      <vt:lpstr>Slide 7</vt:lpstr>
      <vt:lpstr>We Can Detect and Measure Ejecta at 1AU</vt:lpstr>
      <vt:lpstr>Slide 9</vt:lpstr>
      <vt:lpstr>Slide 10</vt:lpstr>
      <vt:lpstr>Correlation b/w Bz in MC and  the Dst Index</vt:lpstr>
      <vt:lpstr>Field Strength in MCs</vt:lpstr>
      <vt:lpstr>Speed of CMEs vs Magnetic Flux</vt:lpstr>
      <vt:lpstr>Orientation of Interplanetary Ejecta</vt:lpstr>
      <vt:lpstr>Correlation b/w CME Speed and the Bz</vt:lpstr>
      <vt:lpstr>ICME-SW Interaction</vt:lpstr>
      <vt:lpstr>Heliospheric Current Sheet  Data &amp; Analysis</vt:lpstr>
      <vt:lpstr>PEA   -  CME  –  SW - MC  Relationship: Inferring MC Orientation from Solar Data</vt:lpstr>
      <vt:lpstr>White Light Structure of CMEs</vt:lpstr>
      <vt:lpstr>Halo CMEs and Erupting Flux Rope Modeling</vt:lpstr>
      <vt:lpstr>Oct 28 and Nov 18 2003 Events</vt:lpstr>
      <vt:lpstr>Orientation Halo CMEs</vt:lpstr>
      <vt:lpstr>Orientation of Post Eruption Arcades</vt:lpstr>
      <vt:lpstr>MC Data &amp; Analysis</vt:lpstr>
      <vt:lpstr>PEA   -  CME  –  SW - MC  Relationship</vt:lpstr>
      <vt:lpstr>PEA   -  CME  –  SW - MC  Relationship</vt:lpstr>
      <vt:lpstr>PEA   -  CME  –  SW - MC  Relationship</vt:lpstr>
      <vt:lpstr>PEA   -  CME  –  SW - MC  Relationship</vt:lpstr>
      <vt:lpstr>PEA   -  CME  –  SW - MC  Relationship</vt:lpstr>
      <vt:lpstr>PEA   -  CME  –  SW - MC  Relationship</vt:lpstr>
      <vt:lpstr>Slide 31</vt:lpstr>
      <vt:lpstr>Typical CME Orientation Profiles</vt:lpstr>
      <vt:lpstr>CMEs (and PEA) Orientations versus WSO Neutral Lines</vt:lpstr>
      <vt:lpstr>Does HCS affect ICMEs?</vt:lpstr>
      <vt:lpstr>CME – MC Relationship</vt:lpstr>
      <vt:lpstr>CME Orientation Profile by Lynch et al. 2010, JGR</vt:lpstr>
      <vt:lpstr>CME Rotation Rate</vt:lpstr>
      <vt:lpstr>CME Rotation and Twist of  the Source Regions</vt:lpstr>
      <vt:lpstr>Conclusions</vt:lpstr>
    </vt:vector>
  </TitlesOfParts>
  <Company>New Jersey Institute of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Vasyl Yurchyshyn</dc:creator>
  <cp:lastModifiedBy>Vasyl Yurchyshyn</cp:lastModifiedBy>
  <cp:revision>185</cp:revision>
  <dcterms:created xsi:type="dcterms:W3CDTF">2005-12-15T00:37:09Z</dcterms:created>
  <dcterms:modified xsi:type="dcterms:W3CDTF">2013-11-04T02:11:15Z</dcterms:modified>
</cp:coreProperties>
</file>