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0" r:id="rId2"/>
    <p:sldId id="261"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0" d="100"/>
          <a:sy n="60" d="100"/>
        </p:scale>
        <p:origin x="-112" y="-128"/>
      </p:cViewPr>
      <p:guideLst>
        <p:guide orient="horz" pos="2160"/>
        <p:guide pos="2880"/>
      </p:guideLst>
    </p:cSldViewPr>
  </p:slideViewPr>
  <p:notesTextViewPr>
    <p:cViewPr>
      <p:scale>
        <a:sx n="100" d="100"/>
        <a:sy n="100" d="100"/>
      </p:scale>
      <p:origin x="0" y="73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D5652-BEA5-9E44-B3A0-AD816589E324}" type="datetimeFigureOut">
              <a:rPr lang="en-US" smtClean="0"/>
              <a:t>4/30/14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FAC3D8-6A5A-D846-893E-1FA0DB9C1315}" type="slidenum">
              <a:rPr lang="en-US" smtClean="0"/>
              <a:t>‹#›</a:t>
            </a:fld>
            <a:endParaRPr lang="en-US"/>
          </a:p>
        </p:txBody>
      </p:sp>
    </p:spTree>
    <p:extLst>
      <p:ext uri="{BB962C8B-B14F-4D97-AF65-F5344CB8AC3E}">
        <p14:creationId xmlns:p14="http://schemas.microsoft.com/office/powerpoint/2010/main" val="37120828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Classical, single DM </a:t>
            </a:r>
            <a:r>
              <a:rPr lang="en-US" dirty="0" smtClean="0"/>
              <a:t>AO-308 </a:t>
            </a:r>
            <a:r>
              <a:rPr lang="en-US" dirty="0" err="1" smtClean="0"/>
              <a:t>vs</a:t>
            </a:r>
            <a:r>
              <a:rPr lang="en-US" baseline="0" dirty="0" smtClean="0"/>
              <a:t> MCAO – second </a:t>
            </a:r>
            <a:r>
              <a:rPr lang="en-US" baseline="0" dirty="0" smtClean="0"/>
              <a:t>DM (also with 308 </a:t>
            </a:r>
            <a:r>
              <a:rPr lang="en-US" baseline="0" dirty="0" err="1" smtClean="0"/>
              <a:t>subpertures</a:t>
            </a:r>
            <a:r>
              <a:rPr lang="en-US" baseline="0" dirty="0" smtClean="0"/>
              <a:t>)  </a:t>
            </a:r>
            <a:r>
              <a:rPr lang="en-US" baseline="0" dirty="0" smtClean="0"/>
              <a:t>conjugated to 7 </a:t>
            </a:r>
            <a:r>
              <a:rPr lang="en-US" baseline="0" dirty="0" smtClean="0"/>
              <a:t>km (FOV about 85”x85”).  </a:t>
            </a:r>
            <a:r>
              <a:rPr lang="en-US" baseline="0" dirty="0" smtClean="0"/>
              <a:t>The movies are within </a:t>
            </a:r>
            <a:r>
              <a:rPr lang="en-US" baseline="0" dirty="0" smtClean="0"/>
              <a:t>a two minute </a:t>
            </a:r>
            <a:r>
              <a:rPr lang="en-US" baseline="0" dirty="0" smtClean="0"/>
              <a:t>interval. </a:t>
            </a:r>
            <a:r>
              <a:rPr lang="en-US" baseline="0" dirty="0" smtClean="0"/>
              <a:t> Eye tells you that </a:t>
            </a:r>
            <a:r>
              <a:rPr lang="en-US" baseline="0" dirty="0" err="1" smtClean="0"/>
              <a:t>isoplanatic</a:t>
            </a:r>
            <a:r>
              <a:rPr lang="en-US" baseline="0" dirty="0" smtClean="0"/>
              <a:t> patch is larger in the MCAO panel.  However, the “flying shadows” are compelling that the MCAO is working.  The ‘flying shadows” result from the changing shape of the high altitude DM.  There are 19 guide regions.  200 modes for on-axis DM and about 40 for DM conjugated to 7 km.  The first DM uses an on-axis WFS, which is the whole story for AO-308.  The 7km DM is followed by a downstream multi-directional WFS with 19 guide regions. </a:t>
            </a:r>
          </a:p>
          <a:p>
            <a:r>
              <a:rPr lang="en-US" baseline="0" dirty="0" smtClean="0"/>
              <a:t>The NST MCAO setup is unique in allowing us all possible permutations in the the location of DMs and WFSs to optimized the system.</a:t>
            </a:r>
            <a:endParaRPr lang="en-US" dirty="0"/>
          </a:p>
        </p:txBody>
      </p:sp>
      <p:sp>
        <p:nvSpPr>
          <p:cNvPr id="4" name="Slide Number Placeholder 3"/>
          <p:cNvSpPr>
            <a:spLocks noGrp="1"/>
          </p:cNvSpPr>
          <p:nvPr>
            <p:ph type="sldNum" sz="quarter" idx="10"/>
          </p:nvPr>
        </p:nvSpPr>
        <p:spPr/>
        <p:txBody>
          <a:bodyPr/>
          <a:lstStyle/>
          <a:p>
            <a:fld id="{04FAC3D8-6A5A-D846-893E-1FA0DB9C1315}" type="slidenum">
              <a:rPr lang="en-US" smtClean="0"/>
              <a:t>1</a:t>
            </a:fld>
            <a:endParaRPr lang="en-US"/>
          </a:p>
        </p:txBody>
      </p:sp>
    </p:spTree>
    <p:extLst>
      <p:ext uri="{BB962C8B-B14F-4D97-AF65-F5344CB8AC3E}">
        <p14:creationId xmlns:p14="http://schemas.microsoft.com/office/powerpoint/2010/main" val="24841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quantity shown is the residual error (the one seen by the multi-directional</a:t>
            </a:r>
            <a:r>
              <a:rPr lang="en-US" baseline="0" dirty="0" smtClean="0"/>
              <a:t> </a:t>
            </a:r>
            <a:r>
              <a:rPr lang="en-US" dirty="0" smtClean="0"/>
              <a:t>-WFS) that was reconstructed by KAOS during closed loop for the DM conjugated</a:t>
            </a:r>
            <a:r>
              <a:rPr lang="en-US" baseline="0" dirty="0" smtClean="0"/>
              <a:t> to </a:t>
            </a:r>
            <a:r>
              <a:rPr lang="en-US" dirty="0" smtClean="0"/>
              <a:t> 7 km.</a:t>
            </a:r>
          </a:p>
          <a:p>
            <a:r>
              <a:rPr lang="en-US" dirty="0" smtClean="0"/>
              <a:t>This is the actual quantity KAOS controls. The plot shows the average (RMS) over about 7.25 seconds (10000 loop cycles). Both recordings were separated by about a minute as indicated in the caption.</a:t>
            </a:r>
          </a:p>
          <a:p>
            <a:r>
              <a:rPr lang="en-US" dirty="0" smtClean="0"/>
              <a:t>When MCAO (i.e. Pupil + 7 km) was active, 40 modes were controlled on DM7km, the effect of which you can clearly see in the plots. </a:t>
            </a:r>
          </a:p>
          <a:p>
            <a:r>
              <a:rPr lang="en-US" dirty="0" smtClean="0"/>
              <a:t/>
            </a:r>
            <a:br>
              <a:rPr lang="en-US" dirty="0" smtClean="0"/>
            </a:br>
            <a:endParaRPr lang="en-US" dirty="0" smtClean="0"/>
          </a:p>
          <a:p>
            <a:r>
              <a:rPr lang="en-US" dirty="0" smtClean="0"/>
              <a:t>The first mode index that is plotted is not tip-tilt, but corresponds to a parabola mode. If that DM would be in a pupil, I would call it focus, but since it is not in the pupil, a parabolic shape does not end up in a "normal" defocus, but in a change of plate scale along with asymmetric off-axis aberrations. Tip-tilt is of not controlled by any DM, because that's the duty of the tip-tilt mirror.</a:t>
            </a:r>
          </a:p>
          <a:p>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pPr>
              <a:defRPr/>
            </a:pPr>
            <a:fld id="{A751D8AE-7B55-F041-902E-87FEF0760323}" type="slidenum">
              <a:rPr lang="en-US" smtClean="0"/>
              <a:pPr>
                <a:defRPr/>
              </a:pPr>
              <a:t>2</a:t>
            </a:fld>
            <a:endParaRPr lang="en-US"/>
          </a:p>
        </p:txBody>
      </p:sp>
    </p:spTree>
    <p:extLst>
      <p:ext uri="{BB962C8B-B14F-4D97-AF65-F5344CB8AC3E}">
        <p14:creationId xmlns:p14="http://schemas.microsoft.com/office/powerpoint/2010/main" val="292642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160613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132131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76225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70176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A2FC4C-A19A-5B41-B867-F784EC3D4504}"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56481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A2FC4C-A19A-5B41-B867-F784EC3D4504}" type="datetimeFigureOut">
              <a:rPr lang="en-US" smtClean="0"/>
              <a:t>4/30/14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391339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A2FC4C-A19A-5B41-B867-F784EC3D4504}" type="datetimeFigureOut">
              <a:rPr lang="en-US" smtClean="0"/>
              <a:t>4/30/14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91980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A2FC4C-A19A-5B41-B867-F784EC3D4504}" type="datetimeFigureOut">
              <a:rPr lang="en-US" smtClean="0"/>
              <a:t>4/30/14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390555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2FC4C-A19A-5B41-B867-F784EC3D4504}" type="datetimeFigureOut">
              <a:rPr lang="en-US" smtClean="0"/>
              <a:t>4/30/14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28962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2FC4C-A19A-5B41-B867-F784EC3D4504}" type="datetimeFigureOut">
              <a:rPr lang="en-US" smtClean="0"/>
              <a:t>4/30/14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288204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2FC4C-A19A-5B41-B867-F784EC3D4504}" type="datetimeFigureOut">
              <a:rPr lang="en-US" smtClean="0"/>
              <a:t>4/30/14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9762280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2FC4C-A19A-5B41-B867-F784EC3D4504}" type="datetimeFigureOut">
              <a:rPr lang="en-US" smtClean="0"/>
              <a:t>4/30/14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5620C-7F15-8F48-8838-A9C7A9C05FEF}" type="slidenum">
              <a:rPr lang="en-US" smtClean="0"/>
              <a:t>‹#›</a:t>
            </a:fld>
            <a:endParaRPr lang="en-US"/>
          </a:p>
        </p:txBody>
      </p:sp>
    </p:spTree>
    <p:extLst>
      <p:ext uri="{BB962C8B-B14F-4D97-AF65-F5344CB8AC3E}">
        <p14:creationId xmlns:p14="http://schemas.microsoft.com/office/powerpoint/2010/main" val="3933407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1.png"/><Relationship Id="rId8"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AO </a:t>
            </a:r>
            <a:r>
              <a:rPr lang="en-US" dirty="0" smtClean="0"/>
              <a:t>(</a:t>
            </a:r>
            <a:r>
              <a:rPr lang="en-US" dirty="0" smtClean="0"/>
              <a:t>left) </a:t>
            </a:r>
            <a:r>
              <a:rPr lang="en-US" dirty="0" err="1" smtClean="0"/>
              <a:t>vs</a:t>
            </a:r>
            <a:r>
              <a:rPr lang="en-US" dirty="0" smtClean="0"/>
              <a:t> MCAO (right)</a:t>
            </a:r>
            <a:endParaRPr lang="en-US" dirty="0"/>
          </a:p>
        </p:txBody>
      </p:sp>
      <p:sp>
        <p:nvSpPr>
          <p:cNvPr id="3" name="Content Placeholder 2"/>
          <p:cNvSpPr>
            <a:spLocks noGrp="1"/>
          </p:cNvSpPr>
          <p:nvPr>
            <p:ph idx="1"/>
          </p:nvPr>
        </p:nvSpPr>
        <p:spPr/>
        <p:txBody>
          <a:bodyPr/>
          <a:lstStyle/>
          <a:p>
            <a:endParaRPr lang="en-US"/>
          </a:p>
        </p:txBody>
      </p:sp>
      <p:pic>
        <p:nvPicPr>
          <p:cNvPr id="4" name="bbso_tio_pcoi_20140415_210036z41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59" y="1834684"/>
            <a:ext cx="4529375" cy="4529375"/>
          </a:xfrm>
          <a:prstGeom prst="rect">
            <a:avLst/>
          </a:prstGeom>
        </p:spPr>
      </p:pic>
      <p:pic>
        <p:nvPicPr>
          <p:cNvPr id="5" name="bbso_tio_pcoi_20140415_210314z53.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0593" y="1817044"/>
            <a:ext cx="4529366" cy="4529366"/>
          </a:xfrm>
          <a:prstGeom prst="rect">
            <a:avLst/>
          </a:prstGeom>
        </p:spPr>
      </p:pic>
    </p:spTree>
    <p:extLst>
      <p:ext uri="{BB962C8B-B14F-4D97-AF65-F5344CB8AC3E}">
        <p14:creationId xmlns:p14="http://schemas.microsoft.com/office/powerpoint/2010/main" val="3537808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par>
                          <p:cTn id="7" fill="hold">
                            <p:stCondLst>
                              <p:cond delay="10000"/>
                            </p:stCondLst>
                            <p:childTnLst>
                              <p:par>
                                <p:cTn id="8" presetID="1" presetClass="mediacall" presetSubtype="0" fill="hold" nodeType="afterEffect">
                                  <p:stCondLst>
                                    <p:cond delay="0"/>
                                  </p:stCondLst>
                                  <p:childTnLst>
                                    <p:cmd type="call" cmd="playFrom(0.0)">
                                      <p:cBhvr>
                                        <p:cTn id="9"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stedGraphic-5.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5005" t="10616" r="-17473" b="6486"/>
          <a:stretch/>
        </p:blipFill>
        <p:spPr>
          <a:xfrm>
            <a:off x="553478" y="57436"/>
            <a:ext cx="8590522" cy="5581364"/>
          </a:xfrm>
        </p:spPr>
      </p:pic>
    </p:spTree>
    <p:extLst>
      <p:ext uri="{BB962C8B-B14F-4D97-AF65-F5344CB8AC3E}">
        <p14:creationId xmlns:p14="http://schemas.microsoft.com/office/powerpoint/2010/main" val="720078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5892</TotalTime>
  <Words>242</Words>
  <Application>Microsoft Macintosh PowerPoint</Application>
  <PresentationFormat>On-screen Show (4:3)</PresentationFormat>
  <Paragraphs>11</Paragraphs>
  <Slides>2</Slides>
  <Notes>2</Notes>
  <HiddenSlides>0</HiddenSlides>
  <MMClips>2</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Classical AO (left) vs MCAO (right)</vt:lpstr>
      <vt:lpstr>PowerPoint Presentation</vt:lpstr>
    </vt:vector>
  </TitlesOfParts>
  <Company>NJIT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Goode</dc:creator>
  <cp:lastModifiedBy>Phil Goode</cp:lastModifiedBy>
  <cp:revision>11</cp:revision>
  <dcterms:created xsi:type="dcterms:W3CDTF">2014-04-26T13:10:37Z</dcterms:created>
  <dcterms:modified xsi:type="dcterms:W3CDTF">2014-05-04T19:30:10Z</dcterms:modified>
</cp:coreProperties>
</file>